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Aileron" charset="1" panose="00000500000000000000"/>
      <p:regular r:id="rId16"/>
    </p:embeddedFont>
    <p:embeddedFont>
      <p:font typeface="Aileron Bold" charset="1" panose="00000800000000000000"/>
      <p:regular r:id="rId17"/>
    </p:embeddedFont>
    <p:embeddedFont>
      <p:font typeface="Aileron Italics" charset="1" panose="00000500000000000000"/>
      <p:regular r:id="rId18"/>
    </p:embeddedFont>
    <p:embeddedFont>
      <p:font typeface="Aileron Bold Italics" charset="1" panose="00000800000000000000"/>
      <p:regular r:id="rId19"/>
    </p:embeddedFont>
    <p:embeddedFont>
      <p:font typeface="Aileron Thin" charset="1" panose="00000300000000000000"/>
      <p:regular r:id="rId20"/>
    </p:embeddedFont>
    <p:embeddedFont>
      <p:font typeface="Aileron Thin Italics" charset="1" panose="00000300000000000000"/>
      <p:regular r:id="rId21"/>
    </p:embeddedFont>
    <p:embeddedFont>
      <p:font typeface="Aileron Light" charset="1" panose="00000400000000000000"/>
      <p:regular r:id="rId22"/>
    </p:embeddedFont>
    <p:embeddedFont>
      <p:font typeface="Aileron Light Italics" charset="1" panose="00000400000000000000"/>
      <p:regular r:id="rId23"/>
    </p:embeddedFont>
    <p:embeddedFont>
      <p:font typeface="Aileron Ultra-Bold" charset="1" panose="00000A00000000000000"/>
      <p:regular r:id="rId24"/>
    </p:embeddedFont>
    <p:embeddedFont>
      <p:font typeface="Aileron Ultra-Bold Italics" charset="1" panose="00000A00000000000000"/>
      <p:regular r:id="rId25"/>
    </p:embeddedFont>
    <p:embeddedFont>
      <p:font typeface="Aileron Heavy" charset="1" panose="00000A00000000000000"/>
      <p:regular r:id="rId26"/>
    </p:embeddedFont>
    <p:embeddedFont>
      <p:font typeface="Aileron Heavy Italics" charset="1" panose="00000A00000000000000"/>
      <p:regular r:id="rId27"/>
    </p:embeddedFont>
    <p:embeddedFont>
      <p:font typeface="Open Sauce" charset="1" panose="00000500000000000000"/>
      <p:regular r:id="rId28"/>
    </p:embeddedFont>
    <p:embeddedFont>
      <p:font typeface="Open Sauce Bold" charset="1" panose="00000800000000000000"/>
      <p:regular r:id="rId29"/>
    </p:embeddedFont>
    <p:embeddedFont>
      <p:font typeface="Open Sauce Italics" charset="1" panose="00000500000000000000"/>
      <p:regular r:id="rId30"/>
    </p:embeddedFont>
    <p:embeddedFont>
      <p:font typeface="Open Sauce Bold Italics" charset="1" panose="00000800000000000000"/>
      <p:regular r:id="rId31"/>
    </p:embeddedFont>
    <p:embeddedFont>
      <p:font typeface="Open Sauce Light" charset="1" panose="00000400000000000000"/>
      <p:regular r:id="rId32"/>
    </p:embeddedFont>
    <p:embeddedFont>
      <p:font typeface="Open Sauce Light Italics" charset="1" panose="00000400000000000000"/>
      <p:regular r:id="rId33"/>
    </p:embeddedFont>
    <p:embeddedFont>
      <p:font typeface="Open Sauce Medium" charset="1" panose="00000600000000000000"/>
      <p:regular r:id="rId34"/>
    </p:embeddedFont>
    <p:embeddedFont>
      <p:font typeface="Open Sauce Medium Italics" charset="1" panose="00000600000000000000"/>
      <p:regular r:id="rId35"/>
    </p:embeddedFont>
    <p:embeddedFont>
      <p:font typeface="Open Sauce Semi-Bold" charset="1" panose="00000700000000000000"/>
      <p:regular r:id="rId36"/>
    </p:embeddedFont>
    <p:embeddedFont>
      <p:font typeface="Open Sauce Semi-Bold Italics" charset="1" panose="00000700000000000000"/>
      <p:regular r:id="rId37"/>
    </p:embeddedFont>
    <p:embeddedFont>
      <p:font typeface="Open Sauce Heavy" charset="1" panose="00000A00000000000000"/>
      <p:regular r:id="rId38"/>
    </p:embeddedFont>
    <p:embeddedFont>
      <p:font typeface="Open Sauce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1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120480" y="1055557"/>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377960"/>
            <a:ext cx="8544752" cy="1597654"/>
          </a:xfrm>
          <a:prstGeom prst="rect">
            <a:avLst/>
          </a:prstGeom>
        </p:spPr>
        <p:txBody>
          <a:bodyPr anchor="t" rtlCol="false" tIns="0" lIns="0" bIns="0" rIns="0">
            <a:spAutoFit/>
          </a:bodyPr>
          <a:lstStyle/>
          <a:p>
            <a:pPr>
              <a:lnSpc>
                <a:spcPts val="11926"/>
              </a:lnSpc>
            </a:pPr>
            <a:r>
              <a:rPr lang="en-US" sz="12047">
                <a:solidFill>
                  <a:srgbClr val="004AAD"/>
                </a:solidFill>
                <a:latin typeface="Montserrat Classic Bold"/>
              </a:rPr>
              <a:t>UDP</a:t>
            </a:r>
          </a:p>
        </p:txBody>
      </p:sp>
      <p:sp>
        <p:nvSpPr>
          <p:cNvPr name="TextBox 5" id="5"/>
          <p:cNvSpPr txBox="true"/>
          <p:nvPr/>
        </p:nvSpPr>
        <p:spPr>
          <a:xfrm rot="0">
            <a:off x="1028700" y="4768610"/>
            <a:ext cx="8544752" cy="1944394"/>
          </a:xfrm>
          <a:prstGeom prst="rect">
            <a:avLst/>
          </a:prstGeom>
        </p:spPr>
        <p:txBody>
          <a:bodyPr anchor="t" rtlCol="false" tIns="0" lIns="0" bIns="0" rIns="0">
            <a:spAutoFit/>
          </a:bodyPr>
          <a:lstStyle/>
          <a:p>
            <a:pPr>
              <a:lnSpc>
                <a:spcPts val="7473"/>
              </a:lnSpc>
            </a:pPr>
            <a:r>
              <a:rPr lang="en-US" sz="7548">
                <a:solidFill>
                  <a:srgbClr val="2BB4D4"/>
                </a:solidFill>
                <a:latin typeface="Montserrat Classic Bold"/>
              </a:rPr>
              <a:t>PEER TO PEER DATA TRANSFER</a:t>
            </a:r>
          </a:p>
        </p:txBody>
      </p:sp>
      <p:sp>
        <p:nvSpPr>
          <p:cNvPr name="TextBox 6" id="6"/>
          <p:cNvSpPr txBox="true"/>
          <p:nvPr/>
        </p:nvSpPr>
        <p:spPr>
          <a:xfrm rot="0">
            <a:off x="1028700" y="8150262"/>
            <a:ext cx="4851878" cy="422275"/>
          </a:xfrm>
          <a:prstGeom prst="rect">
            <a:avLst/>
          </a:prstGeom>
        </p:spPr>
        <p:txBody>
          <a:bodyPr anchor="t" rtlCol="false" tIns="0" lIns="0" bIns="0" rIns="0">
            <a:spAutoFit/>
          </a:bodyPr>
          <a:lstStyle/>
          <a:p>
            <a:pPr>
              <a:lnSpc>
                <a:spcPts val="3499"/>
              </a:lnSpc>
            </a:pPr>
            <a:r>
              <a:rPr lang="en-US" sz="2499" spc="124">
                <a:solidFill>
                  <a:srgbClr val="2E2E2E"/>
                </a:solidFill>
                <a:latin typeface="Montserrat Classic"/>
              </a:rPr>
              <a:t>Team: Ilomilo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76350"/>
            <a:ext cx="9167258" cy="3378975"/>
          </a:xfrm>
          <a:prstGeom prst="rect">
            <a:avLst/>
          </a:prstGeom>
        </p:spPr>
        <p:txBody>
          <a:bodyPr anchor="t" rtlCol="false" tIns="0" lIns="0" bIns="0" rIns="0">
            <a:spAutoFit/>
          </a:bodyPr>
          <a:lstStyle/>
          <a:p>
            <a:pPr>
              <a:lnSpc>
                <a:spcPts val="13030"/>
              </a:lnSpc>
            </a:pPr>
            <a:r>
              <a:rPr lang="en-US" sz="13030" spc="-443">
                <a:solidFill>
                  <a:srgbClr val="004AAD"/>
                </a:solidFill>
                <a:latin typeface="Montserrat Classic Bold"/>
              </a:rPr>
              <a:t>THANK YOU!</a:t>
            </a:r>
          </a:p>
        </p:txBody>
      </p:sp>
      <p:sp>
        <p:nvSpPr>
          <p:cNvPr name="TextBox 3" id="3"/>
          <p:cNvSpPr txBox="true"/>
          <p:nvPr/>
        </p:nvSpPr>
        <p:spPr>
          <a:xfrm rot="0">
            <a:off x="1028700" y="8145541"/>
            <a:ext cx="4626743" cy="405785"/>
          </a:xfrm>
          <a:prstGeom prst="rect">
            <a:avLst/>
          </a:prstGeom>
        </p:spPr>
        <p:txBody>
          <a:bodyPr anchor="t" rtlCol="false" tIns="0" lIns="0" bIns="0" rIns="0">
            <a:spAutoFit/>
          </a:bodyPr>
          <a:lstStyle/>
          <a:p>
            <a:pPr>
              <a:lnSpc>
                <a:spcPts val="3358"/>
              </a:lnSpc>
            </a:pPr>
            <a:r>
              <a:rPr lang="en-US" sz="2399">
                <a:solidFill>
                  <a:srgbClr val="2E2E2E"/>
                </a:solidFill>
                <a:latin typeface="Montserrat Classic"/>
              </a:rPr>
              <a:t>Rayaan Khan(2021101120)</a:t>
            </a:r>
          </a:p>
        </p:txBody>
      </p:sp>
      <p:sp>
        <p:nvSpPr>
          <p:cNvPr name="TextBox 4" id="4"/>
          <p:cNvSpPr txBox="true"/>
          <p:nvPr/>
        </p:nvSpPr>
        <p:spPr>
          <a:xfrm rot="0">
            <a:off x="1028700" y="8852515"/>
            <a:ext cx="4794862" cy="405785"/>
          </a:xfrm>
          <a:prstGeom prst="rect">
            <a:avLst/>
          </a:prstGeom>
        </p:spPr>
        <p:txBody>
          <a:bodyPr anchor="t" rtlCol="false" tIns="0" lIns="0" bIns="0" rIns="0">
            <a:spAutoFit/>
          </a:bodyPr>
          <a:lstStyle/>
          <a:p>
            <a:pPr>
              <a:lnSpc>
                <a:spcPts val="3358"/>
              </a:lnSpc>
            </a:pPr>
            <a:r>
              <a:rPr lang="en-US" sz="2399" spc="119">
                <a:solidFill>
                  <a:srgbClr val="2E2E2E"/>
                </a:solidFill>
                <a:latin typeface="Montserrat Classic"/>
              </a:rPr>
              <a:t>Yash Shivhare(2021101105)</a:t>
            </a:r>
          </a:p>
        </p:txBody>
      </p:sp>
      <p:sp>
        <p:nvSpPr>
          <p:cNvPr name="Freeform 5" id="5"/>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351215" y="-4201283"/>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141090" y="3351818"/>
            <a:ext cx="7359211" cy="4923312"/>
          </a:xfrm>
          <a:custGeom>
            <a:avLst/>
            <a:gdLst/>
            <a:ahLst/>
            <a:cxnLst/>
            <a:rect r="r" b="b" t="t" l="l"/>
            <a:pathLst>
              <a:path h="4923312" w="7359211">
                <a:moveTo>
                  <a:pt x="0" y="0"/>
                </a:moveTo>
                <a:lnTo>
                  <a:pt x="7359212" y="0"/>
                </a:lnTo>
                <a:lnTo>
                  <a:pt x="7359212" y="4923312"/>
                </a:lnTo>
                <a:lnTo>
                  <a:pt x="0" y="4923312"/>
                </a:lnTo>
                <a:lnTo>
                  <a:pt x="0" y="0"/>
                </a:lnTo>
                <a:close/>
              </a:path>
            </a:pathLst>
          </a:custGeom>
          <a:blipFill>
            <a:blip r:embed="rId6"/>
            <a:stretch>
              <a:fillRect l="0" t="0" r="0" b="0"/>
            </a:stretch>
          </a:blipFill>
        </p:spPr>
      </p:sp>
      <p:sp>
        <p:nvSpPr>
          <p:cNvPr name="TextBox 5" id="5"/>
          <p:cNvSpPr txBox="true"/>
          <p:nvPr/>
        </p:nvSpPr>
        <p:spPr>
          <a:xfrm rot="0">
            <a:off x="1028700" y="1626730"/>
            <a:ext cx="11339643"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ABOUT PROJECT</a:t>
            </a:r>
          </a:p>
        </p:txBody>
      </p:sp>
      <p:sp>
        <p:nvSpPr>
          <p:cNvPr name="TextBox 6" id="6"/>
          <p:cNvSpPr txBox="true"/>
          <p:nvPr/>
        </p:nvSpPr>
        <p:spPr>
          <a:xfrm rot="0">
            <a:off x="1028700" y="3685193"/>
            <a:ext cx="8115300" cy="3859269"/>
          </a:xfrm>
          <a:prstGeom prst="rect">
            <a:avLst/>
          </a:prstGeom>
        </p:spPr>
        <p:txBody>
          <a:bodyPr anchor="t" rtlCol="false" tIns="0" lIns="0" bIns="0" rIns="0">
            <a:spAutoFit/>
          </a:bodyPr>
          <a:lstStyle/>
          <a:p>
            <a:pPr>
              <a:lnSpc>
                <a:spcPts val="3848"/>
              </a:lnSpc>
            </a:pPr>
            <a:r>
              <a:rPr lang="en-US" sz="2405">
                <a:solidFill>
                  <a:srgbClr val="2E2E2E"/>
                </a:solidFill>
                <a:latin typeface="Montserrat Classic"/>
              </a:rPr>
              <a:t>Project’s main purpose is to create a software that establishes a secure and efficient peer-to-peer data transfer system between two entities, namely the Data Foundation and the Partner, using the UDP protocol. Despite UDP,the aim is to still make it fast, reliable and most importantly secure by transferring the data directly between the clients without a middleman.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144593">
            <a:off x="8023448" y="-2009860"/>
            <a:ext cx="17617704" cy="17617704"/>
          </a:xfrm>
          <a:custGeom>
            <a:avLst/>
            <a:gdLst/>
            <a:ahLst/>
            <a:cxnLst/>
            <a:rect r="r" b="b" t="t" l="l"/>
            <a:pathLst>
              <a:path h="17617704" w="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62819">
            <a:off x="8489744" y="-2841143"/>
            <a:ext cx="12794948" cy="8828634"/>
          </a:xfrm>
          <a:custGeom>
            <a:avLst/>
            <a:gdLst/>
            <a:ahLst/>
            <a:cxnLst/>
            <a:rect r="r" b="b" t="t" l="l"/>
            <a:pathLst>
              <a:path h="8828634" w="12794948">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73760"/>
            <a:ext cx="8336950" cy="1729750"/>
          </a:xfrm>
          <a:prstGeom prst="rect">
            <a:avLst/>
          </a:prstGeom>
        </p:spPr>
        <p:txBody>
          <a:bodyPr anchor="t" rtlCol="false" tIns="0" lIns="0" bIns="0" rIns="0">
            <a:spAutoFit/>
          </a:bodyPr>
          <a:lstStyle/>
          <a:p>
            <a:pPr>
              <a:lnSpc>
                <a:spcPts val="6600"/>
              </a:lnSpc>
            </a:pPr>
            <a:r>
              <a:rPr lang="en-US" sz="6600">
                <a:solidFill>
                  <a:srgbClr val="004AAD"/>
                </a:solidFill>
                <a:latin typeface="Montserrat Classic Bold"/>
              </a:rPr>
              <a:t>STAKEHOLDER BUY-IN</a:t>
            </a:r>
          </a:p>
        </p:txBody>
      </p:sp>
      <p:sp>
        <p:nvSpPr>
          <p:cNvPr name="TextBox 5" id="5"/>
          <p:cNvSpPr txBox="true"/>
          <p:nvPr/>
        </p:nvSpPr>
        <p:spPr>
          <a:xfrm rot="0">
            <a:off x="849248" y="4400722"/>
            <a:ext cx="6238500" cy="2842770"/>
          </a:xfrm>
          <a:prstGeom prst="rect">
            <a:avLst/>
          </a:prstGeom>
        </p:spPr>
        <p:txBody>
          <a:bodyPr anchor="t" rtlCol="false" tIns="0" lIns="0" bIns="0" rIns="0">
            <a:spAutoFit/>
          </a:bodyPr>
          <a:lstStyle/>
          <a:p>
            <a:pPr>
              <a:lnSpc>
                <a:spcPts val="3787"/>
              </a:lnSpc>
            </a:pPr>
            <a:r>
              <a:rPr lang="en-US" sz="2366">
                <a:solidFill>
                  <a:srgbClr val="2E2E2E"/>
                </a:solidFill>
                <a:latin typeface="Montserrat Classic"/>
              </a:rPr>
              <a:t>In terms of stake holder buy-in,the software can be used in the areas where there exists a highly sensitive data which a user wants to safely and directly transfer a heavy data to another user without passing it through the server.</a:t>
            </a:r>
          </a:p>
        </p:txBody>
      </p:sp>
      <p:sp>
        <p:nvSpPr>
          <p:cNvPr name="TextBox 6" id="6"/>
          <p:cNvSpPr txBox="true"/>
          <p:nvPr/>
        </p:nvSpPr>
        <p:spPr>
          <a:xfrm rot="0">
            <a:off x="7786311" y="2885182"/>
            <a:ext cx="2852657" cy="389255"/>
          </a:xfrm>
          <a:prstGeom prst="rect">
            <a:avLst/>
          </a:prstGeom>
        </p:spPr>
        <p:txBody>
          <a:bodyPr anchor="t" rtlCol="false" tIns="0" lIns="0" bIns="0" rIns="0">
            <a:spAutoFit/>
          </a:bodyPr>
          <a:lstStyle/>
          <a:p>
            <a:pPr marL="496569" indent="-248284" lvl="1">
              <a:lnSpc>
                <a:spcPts val="3219"/>
              </a:lnSpc>
              <a:buFont typeface="Arial"/>
              <a:buChar char="•"/>
            </a:pPr>
            <a:r>
              <a:rPr lang="en-US" sz="2299">
                <a:solidFill>
                  <a:srgbClr val="2E2E2E"/>
                </a:solidFill>
                <a:latin typeface="Montserrat Classic Bold"/>
              </a:rPr>
              <a:t>Movie Industry:</a:t>
            </a:r>
          </a:p>
        </p:txBody>
      </p:sp>
      <p:sp>
        <p:nvSpPr>
          <p:cNvPr name="TextBox 7" id="7"/>
          <p:cNvSpPr txBox="true"/>
          <p:nvPr/>
        </p:nvSpPr>
        <p:spPr>
          <a:xfrm rot="0">
            <a:off x="7786311" y="6019376"/>
            <a:ext cx="3766486" cy="389255"/>
          </a:xfrm>
          <a:prstGeom prst="rect">
            <a:avLst/>
          </a:prstGeom>
        </p:spPr>
        <p:txBody>
          <a:bodyPr anchor="t" rtlCol="false" tIns="0" lIns="0" bIns="0" rIns="0">
            <a:spAutoFit/>
          </a:bodyPr>
          <a:lstStyle/>
          <a:p>
            <a:pPr marL="496569" indent="-248284" lvl="1">
              <a:lnSpc>
                <a:spcPts val="3219"/>
              </a:lnSpc>
              <a:buFont typeface="Arial"/>
              <a:buChar char="•"/>
            </a:pPr>
            <a:r>
              <a:rPr lang="en-US" sz="2299">
                <a:solidFill>
                  <a:srgbClr val="2E2E2E"/>
                </a:solidFill>
                <a:latin typeface="Montserrat Classic Bold"/>
              </a:rPr>
              <a:t>Industrial Utility:</a:t>
            </a:r>
          </a:p>
        </p:txBody>
      </p:sp>
      <p:sp>
        <p:nvSpPr>
          <p:cNvPr name="TextBox 8" id="8"/>
          <p:cNvSpPr txBox="true"/>
          <p:nvPr/>
        </p:nvSpPr>
        <p:spPr>
          <a:xfrm rot="0">
            <a:off x="13202450" y="2855885"/>
            <a:ext cx="3844814" cy="389255"/>
          </a:xfrm>
          <a:prstGeom prst="rect">
            <a:avLst/>
          </a:prstGeom>
        </p:spPr>
        <p:txBody>
          <a:bodyPr anchor="t" rtlCol="false" tIns="0" lIns="0" bIns="0" rIns="0">
            <a:spAutoFit/>
          </a:bodyPr>
          <a:lstStyle/>
          <a:p>
            <a:pPr marL="496569" indent="-248284" lvl="1">
              <a:lnSpc>
                <a:spcPts val="3219"/>
              </a:lnSpc>
              <a:buFont typeface="Arial"/>
              <a:buChar char="•"/>
            </a:pPr>
            <a:r>
              <a:rPr lang="en-US" sz="2299">
                <a:solidFill>
                  <a:srgbClr val="2E2E2E"/>
                </a:solidFill>
                <a:latin typeface="Montserrat Classic Bold"/>
              </a:rPr>
              <a:t>Research Application:</a:t>
            </a:r>
          </a:p>
        </p:txBody>
      </p:sp>
      <p:sp>
        <p:nvSpPr>
          <p:cNvPr name="TextBox 9" id="9"/>
          <p:cNvSpPr txBox="true"/>
          <p:nvPr/>
        </p:nvSpPr>
        <p:spPr>
          <a:xfrm rot="0">
            <a:off x="13202450" y="6718384"/>
            <a:ext cx="3192079" cy="389255"/>
          </a:xfrm>
          <a:prstGeom prst="rect">
            <a:avLst/>
          </a:prstGeom>
        </p:spPr>
        <p:txBody>
          <a:bodyPr anchor="t" rtlCol="false" tIns="0" lIns="0" bIns="0" rIns="0">
            <a:spAutoFit/>
          </a:bodyPr>
          <a:lstStyle/>
          <a:p>
            <a:pPr marL="496569" indent="-248284" lvl="1">
              <a:lnSpc>
                <a:spcPts val="3219"/>
              </a:lnSpc>
              <a:buFont typeface="Arial"/>
              <a:buChar char="•"/>
            </a:pPr>
            <a:r>
              <a:rPr lang="en-US" sz="2299">
                <a:solidFill>
                  <a:srgbClr val="2E2E2E"/>
                </a:solidFill>
                <a:latin typeface="Montserrat Classic Bold"/>
              </a:rPr>
              <a:t>Educational Use</a:t>
            </a:r>
          </a:p>
        </p:txBody>
      </p:sp>
      <p:sp>
        <p:nvSpPr>
          <p:cNvPr name="TextBox 10" id="10"/>
          <p:cNvSpPr txBox="true"/>
          <p:nvPr/>
        </p:nvSpPr>
        <p:spPr>
          <a:xfrm rot="0">
            <a:off x="7964747" y="3378577"/>
            <a:ext cx="4267325" cy="1784984"/>
          </a:xfrm>
          <a:prstGeom prst="rect">
            <a:avLst/>
          </a:prstGeom>
        </p:spPr>
        <p:txBody>
          <a:bodyPr anchor="t" rtlCol="false" tIns="0" lIns="0" bIns="0" rIns="0">
            <a:spAutoFit/>
          </a:bodyPr>
          <a:lstStyle/>
          <a:p>
            <a:pPr>
              <a:lnSpc>
                <a:spcPts val="2880"/>
              </a:lnSpc>
            </a:pPr>
            <a:r>
              <a:rPr lang="en-US" sz="1800">
                <a:solidFill>
                  <a:srgbClr val="2E2E2E"/>
                </a:solidFill>
                <a:latin typeface="Montserrat Classic"/>
              </a:rPr>
              <a:t>To transfer big movies and videos across different areas in a seamless way which can be used to distribute the big movies quicker to be displayed in theatres</a:t>
            </a:r>
          </a:p>
        </p:txBody>
      </p:sp>
      <p:sp>
        <p:nvSpPr>
          <p:cNvPr name="TextBox 11" id="11"/>
          <p:cNvSpPr txBox="true"/>
          <p:nvPr/>
        </p:nvSpPr>
        <p:spPr>
          <a:xfrm rot="0">
            <a:off x="8011436" y="6513407"/>
            <a:ext cx="4267325" cy="2870834"/>
          </a:xfrm>
          <a:prstGeom prst="rect">
            <a:avLst/>
          </a:prstGeom>
        </p:spPr>
        <p:txBody>
          <a:bodyPr anchor="t" rtlCol="false" tIns="0" lIns="0" bIns="0" rIns="0">
            <a:spAutoFit/>
          </a:bodyPr>
          <a:lstStyle/>
          <a:p>
            <a:pPr>
              <a:lnSpc>
                <a:spcPts val="2880"/>
              </a:lnSpc>
            </a:pPr>
            <a:r>
              <a:rPr lang="en-US" sz="1800">
                <a:solidFill>
                  <a:srgbClr val="2E2E2E"/>
                </a:solidFill>
                <a:latin typeface="Montserrat Classic"/>
              </a:rPr>
              <a:t>Companies can benefit from this platform for the high-speed transfer of large volumes of data, including sensitive information like financial data or customer records. This can be useful for data sharing among different company divisions or between separate companies.</a:t>
            </a:r>
          </a:p>
        </p:txBody>
      </p:sp>
      <p:sp>
        <p:nvSpPr>
          <p:cNvPr name="TextBox 12" id="12"/>
          <p:cNvSpPr txBox="true"/>
          <p:nvPr/>
        </p:nvSpPr>
        <p:spPr>
          <a:xfrm rot="0">
            <a:off x="13202450" y="3378577"/>
            <a:ext cx="4262995" cy="2870834"/>
          </a:xfrm>
          <a:prstGeom prst="rect">
            <a:avLst/>
          </a:prstGeom>
        </p:spPr>
        <p:txBody>
          <a:bodyPr anchor="t" rtlCol="false" tIns="0" lIns="0" bIns="0" rIns="0">
            <a:spAutoFit/>
          </a:bodyPr>
          <a:lstStyle/>
          <a:p>
            <a:pPr>
              <a:lnSpc>
                <a:spcPts val="2880"/>
              </a:lnSpc>
            </a:pPr>
            <a:r>
              <a:rPr lang="en-US" sz="1800">
                <a:solidFill>
                  <a:srgbClr val="2E2E2E"/>
                </a:solidFill>
                <a:latin typeface="Montserrat Classic"/>
              </a:rPr>
              <a:t>To utilise this platform for the efficient transfer of extensive datasets, such as scientific data or simulations. It can serve as a means of data exchange between different research institutions or among researchers collaborating on a shared project</a:t>
            </a:r>
          </a:p>
        </p:txBody>
      </p:sp>
      <p:sp>
        <p:nvSpPr>
          <p:cNvPr name="TextBox 13" id="13"/>
          <p:cNvSpPr txBox="true"/>
          <p:nvPr/>
        </p:nvSpPr>
        <p:spPr>
          <a:xfrm rot="0">
            <a:off x="13202450" y="7245397"/>
            <a:ext cx="4262995" cy="2146934"/>
          </a:xfrm>
          <a:prstGeom prst="rect">
            <a:avLst/>
          </a:prstGeom>
        </p:spPr>
        <p:txBody>
          <a:bodyPr anchor="t" rtlCol="false" tIns="0" lIns="0" bIns="0" rIns="0">
            <a:spAutoFit/>
          </a:bodyPr>
          <a:lstStyle/>
          <a:p>
            <a:pPr>
              <a:lnSpc>
                <a:spcPts val="2880"/>
              </a:lnSpc>
            </a:pPr>
            <a:r>
              <a:rPr lang="en-US" sz="1800">
                <a:solidFill>
                  <a:srgbClr val="2E2E2E"/>
                </a:solidFill>
                <a:latin typeface="Montserrat Classic"/>
              </a:rPr>
              <a:t>The software could encompass the exchange of materials like video lectures and research papers among educators and students or among various departments within the same institution.</a:t>
            </a:r>
          </a:p>
        </p:txBody>
      </p:sp>
      <p:sp>
        <p:nvSpPr>
          <p:cNvPr name="Freeform 14" id="14"/>
          <p:cNvSpPr/>
          <p:nvPr/>
        </p:nvSpPr>
        <p:spPr>
          <a:xfrm flipH="true" flipV="false" rot="8905814">
            <a:off x="-4266374" y="6074235"/>
            <a:ext cx="11300655" cy="9184351"/>
          </a:xfrm>
          <a:custGeom>
            <a:avLst/>
            <a:gdLst/>
            <a:ahLst/>
            <a:cxnLst/>
            <a:rect r="r" b="b" t="t" l="l"/>
            <a:pathLst>
              <a:path h="9184351" w="11300655">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0718914" y="1439326"/>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762196" y="2477876"/>
            <a:ext cx="3152205" cy="848296"/>
            <a:chOff x="0" y="0"/>
            <a:chExt cx="830210" cy="223419"/>
          </a:xfrm>
        </p:grpSpPr>
        <p:sp>
          <p:nvSpPr>
            <p:cNvPr name="Freeform 4" id="4"/>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p:spPr>
        </p:sp>
        <p:sp>
          <p:nvSpPr>
            <p:cNvPr name="TextBox 5" id="5"/>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sz="2000" spc="100">
                  <a:solidFill>
                    <a:srgbClr val="FFFFFF"/>
                  </a:solidFill>
                  <a:latin typeface="Aileron Bold"/>
                </a:rPr>
                <a:t>Parity Check</a:t>
              </a:r>
            </a:p>
          </p:txBody>
        </p:sp>
      </p:grpSp>
      <p:grpSp>
        <p:nvGrpSpPr>
          <p:cNvPr name="Group 6" id="6"/>
          <p:cNvGrpSpPr/>
          <p:nvPr/>
        </p:nvGrpSpPr>
        <p:grpSpPr>
          <a:xfrm rot="0">
            <a:off x="12790856" y="4110985"/>
            <a:ext cx="3152205" cy="848296"/>
            <a:chOff x="0" y="0"/>
            <a:chExt cx="830210" cy="223419"/>
          </a:xfrm>
        </p:grpSpPr>
        <p:sp>
          <p:nvSpPr>
            <p:cNvPr name="Freeform 7" id="7"/>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p:spPr>
        </p:sp>
        <p:sp>
          <p:nvSpPr>
            <p:cNvPr name="TextBox 8" id="8"/>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sz="2000" spc="100">
                  <a:solidFill>
                    <a:srgbClr val="FFFFFF"/>
                  </a:solidFill>
                  <a:latin typeface="Aileron Bold"/>
                </a:rPr>
                <a:t>fastAPI</a:t>
              </a:r>
            </a:p>
          </p:txBody>
        </p:sp>
      </p:grpSp>
      <p:grpSp>
        <p:nvGrpSpPr>
          <p:cNvPr name="Group 9" id="9"/>
          <p:cNvGrpSpPr/>
          <p:nvPr/>
        </p:nvGrpSpPr>
        <p:grpSpPr>
          <a:xfrm rot="0">
            <a:off x="12584335" y="6007969"/>
            <a:ext cx="3152205" cy="848296"/>
            <a:chOff x="0" y="0"/>
            <a:chExt cx="830210" cy="223419"/>
          </a:xfrm>
        </p:grpSpPr>
        <p:sp>
          <p:nvSpPr>
            <p:cNvPr name="Freeform 10" id="10"/>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p:spPr>
        </p:sp>
        <p:sp>
          <p:nvSpPr>
            <p:cNvPr name="TextBox 11" id="11"/>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sz="2000" spc="100">
                  <a:solidFill>
                    <a:srgbClr val="FFFFFF"/>
                  </a:solidFill>
                  <a:latin typeface="Aileron Bold"/>
                </a:rPr>
                <a:t>Rooms</a:t>
              </a:r>
            </a:p>
          </p:txBody>
        </p:sp>
      </p:grpSp>
      <p:grpSp>
        <p:nvGrpSpPr>
          <p:cNvPr name="Group 12" id="12"/>
          <p:cNvGrpSpPr/>
          <p:nvPr/>
        </p:nvGrpSpPr>
        <p:grpSpPr>
          <a:xfrm rot="0">
            <a:off x="11762196" y="7551661"/>
            <a:ext cx="3152205" cy="848296"/>
            <a:chOff x="0" y="0"/>
            <a:chExt cx="830210" cy="223419"/>
          </a:xfrm>
        </p:grpSpPr>
        <p:sp>
          <p:nvSpPr>
            <p:cNvPr name="Freeform 13" id="13"/>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name="TextBox 14" id="14"/>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sz="2000" spc="100">
                  <a:solidFill>
                    <a:srgbClr val="FFFFFF"/>
                  </a:solidFill>
                  <a:latin typeface="Aileron Bold"/>
                </a:rPr>
                <a:t>UI Interface</a:t>
              </a:r>
            </a:p>
          </p:txBody>
        </p:sp>
      </p:grpSp>
      <p:grpSp>
        <p:nvGrpSpPr>
          <p:cNvPr name="Group 15" id="15"/>
          <p:cNvGrpSpPr/>
          <p:nvPr/>
        </p:nvGrpSpPr>
        <p:grpSpPr>
          <a:xfrm rot="0">
            <a:off x="3248887" y="7551661"/>
            <a:ext cx="3152205" cy="848296"/>
            <a:chOff x="0" y="0"/>
            <a:chExt cx="830210" cy="223419"/>
          </a:xfrm>
        </p:grpSpPr>
        <p:sp>
          <p:nvSpPr>
            <p:cNvPr name="Freeform 16" id="16"/>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p:spPr>
        </p:sp>
        <p:sp>
          <p:nvSpPr>
            <p:cNvPr name="TextBox 17" id="17"/>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sz="2000" spc="100">
                  <a:solidFill>
                    <a:srgbClr val="FFFFFF"/>
                  </a:solidFill>
                  <a:latin typeface="Aileron Bold"/>
                </a:rPr>
                <a:t>Encryption</a:t>
              </a:r>
            </a:p>
          </p:txBody>
        </p:sp>
      </p:grpSp>
      <p:grpSp>
        <p:nvGrpSpPr>
          <p:cNvPr name="Group 18" id="18"/>
          <p:cNvGrpSpPr/>
          <p:nvPr/>
        </p:nvGrpSpPr>
        <p:grpSpPr>
          <a:xfrm rot="0">
            <a:off x="3248887" y="2477876"/>
            <a:ext cx="3152205" cy="848296"/>
            <a:chOff x="0" y="0"/>
            <a:chExt cx="830210" cy="223419"/>
          </a:xfrm>
        </p:grpSpPr>
        <p:sp>
          <p:nvSpPr>
            <p:cNvPr name="Freeform 19" id="19"/>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p:spPr>
        </p:sp>
        <p:sp>
          <p:nvSpPr>
            <p:cNvPr name="TextBox 20" id="20"/>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sz="2000" spc="100">
                  <a:solidFill>
                    <a:srgbClr val="FFFFFF"/>
                  </a:solidFill>
                  <a:latin typeface="Aileron Bold"/>
                </a:rPr>
                <a:t>UDP Protocol</a:t>
              </a:r>
            </a:p>
            <a:p>
              <a:pPr algn="ctr">
                <a:lnSpc>
                  <a:spcPts val="3000"/>
                </a:lnSpc>
              </a:pPr>
              <a:r>
                <a:rPr lang="en-US" sz="2000" spc="100">
                  <a:solidFill>
                    <a:srgbClr val="FFFFFF"/>
                  </a:solidFill>
                  <a:latin typeface="Aileron Bold"/>
                </a:rPr>
                <a:t>(Enhancing Efficiency)</a:t>
              </a:r>
            </a:p>
          </p:txBody>
        </p:sp>
      </p:grpSp>
      <p:grpSp>
        <p:nvGrpSpPr>
          <p:cNvPr name="Group 21" id="21"/>
          <p:cNvGrpSpPr/>
          <p:nvPr/>
        </p:nvGrpSpPr>
        <p:grpSpPr>
          <a:xfrm rot="0">
            <a:off x="2558401" y="4110985"/>
            <a:ext cx="3152205" cy="848296"/>
            <a:chOff x="0" y="0"/>
            <a:chExt cx="830210" cy="223419"/>
          </a:xfrm>
        </p:grpSpPr>
        <p:sp>
          <p:nvSpPr>
            <p:cNvPr name="Freeform 22" id="22"/>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p:spPr>
        </p:sp>
        <p:sp>
          <p:nvSpPr>
            <p:cNvPr name="TextBox 23" id="23"/>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sz="2000" spc="100">
                  <a:solidFill>
                    <a:srgbClr val="FFFFFF"/>
                  </a:solidFill>
                  <a:latin typeface="Aileron Bold"/>
                </a:rPr>
                <a:t>Multi-Threading</a:t>
              </a:r>
            </a:p>
          </p:txBody>
        </p:sp>
      </p:grpSp>
      <p:grpSp>
        <p:nvGrpSpPr>
          <p:cNvPr name="Group 24" id="24"/>
          <p:cNvGrpSpPr/>
          <p:nvPr/>
        </p:nvGrpSpPr>
        <p:grpSpPr>
          <a:xfrm rot="0">
            <a:off x="2344939" y="6007826"/>
            <a:ext cx="3152205" cy="848296"/>
            <a:chOff x="0" y="0"/>
            <a:chExt cx="830210" cy="223419"/>
          </a:xfrm>
        </p:grpSpPr>
        <p:sp>
          <p:nvSpPr>
            <p:cNvPr name="Freeform 25" id="25"/>
            <p:cNvSpPr/>
            <p:nvPr/>
          </p:nvSpPr>
          <p:spPr>
            <a:xfrm flipH="false" flipV="false" rot="0">
              <a:off x="0" y="0"/>
              <a:ext cx="830210" cy="223420"/>
            </a:xfrm>
            <a:custGeom>
              <a:avLst/>
              <a:gdLst/>
              <a:ahLst/>
              <a:cxnLst/>
              <a:rect r="r" b="b" t="t" l="l"/>
              <a:pathLst>
                <a:path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p:spPr>
        </p:sp>
        <p:sp>
          <p:nvSpPr>
            <p:cNvPr name="TextBox 26" id="26"/>
            <p:cNvSpPr txBox="true"/>
            <p:nvPr/>
          </p:nvSpPr>
          <p:spPr>
            <a:xfrm>
              <a:off x="0" y="-66675"/>
              <a:ext cx="830210" cy="290094"/>
            </a:xfrm>
            <a:prstGeom prst="rect">
              <a:avLst/>
            </a:prstGeom>
          </p:spPr>
          <p:txBody>
            <a:bodyPr anchor="ctr" rtlCol="false" tIns="50800" lIns="50800" bIns="50800" rIns="50800"/>
            <a:lstStyle/>
            <a:p>
              <a:pPr algn="ctr">
                <a:lnSpc>
                  <a:spcPts val="3000"/>
                </a:lnSpc>
              </a:pPr>
              <a:r>
                <a:rPr lang="en-US" sz="2000" spc="100">
                  <a:solidFill>
                    <a:srgbClr val="FFFFFF"/>
                  </a:solidFill>
                  <a:latin typeface="Aileron Bold"/>
                </a:rPr>
                <a:t>Hashing</a:t>
              </a:r>
            </a:p>
          </p:txBody>
        </p:sp>
      </p:grpSp>
      <p:sp>
        <p:nvSpPr>
          <p:cNvPr name="AutoShape 27" id="27"/>
          <p:cNvSpPr/>
          <p:nvPr/>
        </p:nvSpPr>
        <p:spPr>
          <a:xfrm>
            <a:off x="6401093" y="2902024"/>
            <a:ext cx="2085816" cy="0"/>
          </a:xfrm>
          <a:prstGeom prst="line">
            <a:avLst/>
          </a:prstGeom>
          <a:ln cap="flat" w="38100">
            <a:solidFill>
              <a:srgbClr val="A8A8A8"/>
            </a:solidFill>
            <a:prstDash val="solid"/>
            <a:headEnd type="triangle" len="med" w="lg"/>
            <a:tailEnd type="none" len="sm" w="sm"/>
          </a:ln>
        </p:spPr>
      </p:sp>
      <p:sp>
        <p:nvSpPr>
          <p:cNvPr name="AutoShape 28" id="28"/>
          <p:cNvSpPr/>
          <p:nvPr/>
        </p:nvSpPr>
        <p:spPr>
          <a:xfrm>
            <a:off x="9679109" y="2902024"/>
            <a:ext cx="2083087" cy="0"/>
          </a:xfrm>
          <a:prstGeom prst="line">
            <a:avLst/>
          </a:prstGeom>
          <a:ln cap="flat" w="38100">
            <a:solidFill>
              <a:srgbClr val="A8A8A8"/>
            </a:solidFill>
            <a:prstDash val="solid"/>
            <a:headEnd type="none" len="sm" w="sm"/>
            <a:tailEnd type="triangle" len="med" w="lg"/>
          </a:ln>
        </p:spPr>
      </p:sp>
      <p:sp>
        <p:nvSpPr>
          <p:cNvPr name="AutoShape 29" id="29"/>
          <p:cNvSpPr/>
          <p:nvPr/>
        </p:nvSpPr>
        <p:spPr>
          <a:xfrm>
            <a:off x="5710606" y="4535133"/>
            <a:ext cx="2795353" cy="0"/>
          </a:xfrm>
          <a:prstGeom prst="line">
            <a:avLst/>
          </a:prstGeom>
          <a:ln cap="flat" w="38100">
            <a:solidFill>
              <a:srgbClr val="A8A8A8"/>
            </a:solidFill>
            <a:prstDash val="solid"/>
            <a:headEnd type="triangle" len="med" w="lg"/>
            <a:tailEnd type="none" len="sm" w="sm"/>
          </a:ln>
        </p:spPr>
      </p:sp>
      <p:sp>
        <p:nvSpPr>
          <p:cNvPr name="AutoShape 30" id="30"/>
          <p:cNvSpPr/>
          <p:nvPr/>
        </p:nvSpPr>
        <p:spPr>
          <a:xfrm>
            <a:off x="5497144" y="6431974"/>
            <a:ext cx="2970715" cy="24526"/>
          </a:xfrm>
          <a:prstGeom prst="line">
            <a:avLst/>
          </a:prstGeom>
          <a:ln cap="flat" w="38100">
            <a:solidFill>
              <a:srgbClr val="A8A8A8"/>
            </a:solidFill>
            <a:prstDash val="solid"/>
            <a:headEnd type="triangle" len="med" w="lg"/>
            <a:tailEnd type="none" len="sm" w="sm"/>
          </a:ln>
        </p:spPr>
      </p:sp>
      <p:sp>
        <p:nvSpPr>
          <p:cNvPr name="AutoShape 31" id="31"/>
          <p:cNvSpPr/>
          <p:nvPr/>
        </p:nvSpPr>
        <p:spPr>
          <a:xfrm>
            <a:off x="6401093" y="7975809"/>
            <a:ext cx="2085816" cy="0"/>
          </a:xfrm>
          <a:prstGeom prst="line">
            <a:avLst/>
          </a:prstGeom>
          <a:ln cap="flat" w="38100">
            <a:solidFill>
              <a:srgbClr val="A8A8A8"/>
            </a:solidFill>
            <a:prstDash val="solid"/>
            <a:headEnd type="triangle" len="med" w="lg"/>
            <a:tailEnd type="none" len="sm" w="sm"/>
          </a:ln>
        </p:spPr>
      </p:sp>
      <p:sp>
        <p:nvSpPr>
          <p:cNvPr name="AutoShape 32" id="32"/>
          <p:cNvSpPr/>
          <p:nvPr/>
        </p:nvSpPr>
        <p:spPr>
          <a:xfrm rot="-5400000">
            <a:off x="7662354" y="3688478"/>
            <a:ext cx="1649109" cy="0"/>
          </a:xfrm>
          <a:prstGeom prst="line">
            <a:avLst/>
          </a:prstGeom>
          <a:ln cap="flat" w="38100">
            <a:solidFill>
              <a:srgbClr val="A8A8A8"/>
            </a:solidFill>
            <a:prstDash val="solid"/>
            <a:headEnd type="none" len="sm" w="sm"/>
            <a:tailEnd type="none" len="sm" w="sm"/>
          </a:ln>
        </p:spPr>
      </p:sp>
      <p:sp>
        <p:nvSpPr>
          <p:cNvPr name="AutoShape 33" id="33"/>
          <p:cNvSpPr/>
          <p:nvPr/>
        </p:nvSpPr>
        <p:spPr>
          <a:xfrm rot="-5400000">
            <a:off x="8874746" y="3668287"/>
            <a:ext cx="1608726" cy="0"/>
          </a:xfrm>
          <a:prstGeom prst="line">
            <a:avLst/>
          </a:prstGeom>
          <a:ln cap="flat" w="38100">
            <a:solidFill>
              <a:srgbClr val="A8A8A8"/>
            </a:solidFill>
            <a:prstDash val="solid"/>
            <a:headEnd type="none" len="sm" w="sm"/>
            <a:tailEnd type="none" len="sm" w="sm"/>
          </a:ln>
        </p:spPr>
      </p:sp>
      <p:sp>
        <p:nvSpPr>
          <p:cNvPr name="AutoShape 34" id="34"/>
          <p:cNvSpPr/>
          <p:nvPr/>
        </p:nvSpPr>
        <p:spPr>
          <a:xfrm rot="-5400000">
            <a:off x="7866044" y="7358607"/>
            <a:ext cx="1241729" cy="0"/>
          </a:xfrm>
          <a:prstGeom prst="line">
            <a:avLst/>
          </a:prstGeom>
          <a:ln cap="flat" w="38100">
            <a:solidFill>
              <a:srgbClr val="A8A8A8"/>
            </a:solidFill>
            <a:prstDash val="solid"/>
            <a:headEnd type="none" len="sm" w="sm"/>
            <a:tailEnd type="none" len="sm" w="sm"/>
          </a:ln>
        </p:spPr>
      </p:sp>
      <p:sp>
        <p:nvSpPr>
          <p:cNvPr name="AutoShape 35" id="35"/>
          <p:cNvSpPr/>
          <p:nvPr/>
        </p:nvSpPr>
        <p:spPr>
          <a:xfrm rot="-5400000">
            <a:off x="9020145" y="7358607"/>
            <a:ext cx="1241729" cy="0"/>
          </a:xfrm>
          <a:prstGeom prst="line">
            <a:avLst/>
          </a:prstGeom>
          <a:ln cap="flat" w="38100">
            <a:solidFill>
              <a:srgbClr val="A8A8A8"/>
            </a:solidFill>
            <a:prstDash val="solid"/>
            <a:headEnd type="none" len="sm" w="sm"/>
            <a:tailEnd type="none" len="sm" w="sm"/>
          </a:ln>
        </p:spPr>
      </p:sp>
      <p:sp>
        <p:nvSpPr>
          <p:cNvPr name="AutoShape 36" id="36"/>
          <p:cNvSpPr/>
          <p:nvPr/>
        </p:nvSpPr>
        <p:spPr>
          <a:xfrm flipV="true">
            <a:off x="9660156" y="4535133"/>
            <a:ext cx="3130700" cy="5333"/>
          </a:xfrm>
          <a:prstGeom prst="line">
            <a:avLst/>
          </a:prstGeom>
          <a:ln cap="flat" w="38100">
            <a:solidFill>
              <a:srgbClr val="A8A8A8"/>
            </a:solidFill>
            <a:prstDash val="solid"/>
            <a:headEnd type="none" len="sm" w="sm"/>
            <a:tailEnd type="triangle" len="med" w="lg"/>
          </a:ln>
        </p:spPr>
      </p:sp>
      <p:sp>
        <p:nvSpPr>
          <p:cNvPr name="AutoShape 37" id="37"/>
          <p:cNvSpPr/>
          <p:nvPr/>
        </p:nvSpPr>
        <p:spPr>
          <a:xfrm>
            <a:off x="9641009" y="6432117"/>
            <a:ext cx="2943326" cy="0"/>
          </a:xfrm>
          <a:prstGeom prst="line">
            <a:avLst/>
          </a:prstGeom>
          <a:ln cap="flat" w="38100">
            <a:solidFill>
              <a:srgbClr val="A8A8A8"/>
            </a:solidFill>
            <a:prstDash val="solid"/>
            <a:headEnd type="none" len="sm" w="sm"/>
            <a:tailEnd type="triangle" len="med" w="lg"/>
          </a:ln>
        </p:spPr>
      </p:sp>
      <p:grpSp>
        <p:nvGrpSpPr>
          <p:cNvPr name="Group 38" id="38"/>
          <p:cNvGrpSpPr/>
          <p:nvPr/>
        </p:nvGrpSpPr>
        <p:grpSpPr>
          <a:xfrm rot="0">
            <a:off x="7360827" y="3496439"/>
            <a:ext cx="3558830" cy="355883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sp>
        <p:sp>
          <p:nvSpPr>
            <p:cNvPr name="TextBox 40" id="40"/>
            <p:cNvSpPr txBox="true"/>
            <p:nvPr/>
          </p:nvSpPr>
          <p:spPr>
            <a:xfrm>
              <a:off x="76200" y="0"/>
              <a:ext cx="660400" cy="736600"/>
            </a:xfrm>
            <a:prstGeom prst="rect">
              <a:avLst/>
            </a:prstGeom>
          </p:spPr>
          <p:txBody>
            <a:bodyPr anchor="ctr" rtlCol="false" tIns="50800" lIns="50800" bIns="50800" rIns="50800"/>
            <a:lstStyle/>
            <a:p>
              <a:pPr algn="ctr">
                <a:lnSpc>
                  <a:spcPts val="3899"/>
                </a:lnSpc>
              </a:pPr>
              <a:r>
                <a:rPr lang="en-US" sz="2599" spc="129">
                  <a:solidFill>
                    <a:srgbClr val="FFFFFF"/>
                  </a:solidFill>
                  <a:latin typeface="Aileron"/>
                </a:rPr>
                <a:t>FUNCTIONAL REQUIREMENTS</a:t>
              </a:r>
            </a:p>
          </p:txBody>
        </p:sp>
      </p:grpSp>
      <p:sp>
        <p:nvSpPr>
          <p:cNvPr name="AutoShape 41" id="41"/>
          <p:cNvSpPr/>
          <p:nvPr/>
        </p:nvSpPr>
        <p:spPr>
          <a:xfrm>
            <a:off x="9660204" y="7970476"/>
            <a:ext cx="2101992" cy="5333"/>
          </a:xfrm>
          <a:prstGeom prst="line">
            <a:avLst/>
          </a:prstGeom>
          <a:ln cap="flat" w="38100">
            <a:solidFill>
              <a:srgbClr val="A8A8A8"/>
            </a:solidFill>
            <a:prstDash val="solid"/>
            <a:headEnd type="none" len="sm" w="sm"/>
            <a:tailEnd type="triangle" len="med" w="lg"/>
          </a:ln>
        </p:spPr>
      </p:sp>
      <p:sp>
        <p:nvSpPr>
          <p:cNvPr name="Freeform 42" id="42"/>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52961" y="6651856"/>
            <a:ext cx="1997214" cy="1523477"/>
            <a:chOff x="0" y="0"/>
            <a:chExt cx="526015" cy="401245"/>
          </a:xfrm>
        </p:grpSpPr>
        <p:sp>
          <p:nvSpPr>
            <p:cNvPr name="Freeform 3" id="3"/>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4" id="4"/>
            <p:cNvSpPr txBox="true"/>
            <p:nvPr/>
          </p:nvSpPr>
          <p:spPr>
            <a:xfrm>
              <a:off x="0" y="-38100"/>
              <a:ext cx="526015" cy="4393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Room Name</a:t>
              </a:r>
            </a:p>
            <a:p>
              <a:pPr algn="ctr" marL="215906" indent="-107953" lvl="1">
                <a:lnSpc>
                  <a:spcPts val="1500"/>
                </a:lnSpc>
                <a:buFont typeface="Arial"/>
                <a:buChar char="•"/>
              </a:pPr>
              <a:r>
                <a:rPr lang="en-US" sz="1000" spc="50">
                  <a:solidFill>
                    <a:srgbClr val="000000"/>
                  </a:solidFill>
                  <a:latin typeface="Aileron Bold"/>
                </a:rPr>
                <a:t>Room Capacity</a:t>
              </a:r>
            </a:p>
            <a:p>
              <a:pPr algn="ctr" marL="215906" indent="-107953" lvl="1">
                <a:lnSpc>
                  <a:spcPts val="1500"/>
                </a:lnSpc>
                <a:buFont typeface="Arial"/>
                <a:buChar char="•"/>
              </a:pPr>
              <a:r>
                <a:rPr lang="en-US" sz="1000" spc="50">
                  <a:solidFill>
                    <a:srgbClr val="000000"/>
                  </a:solidFill>
                  <a:latin typeface="Aileron Bold"/>
                </a:rPr>
                <a:t>File Selection</a:t>
              </a:r>
            </a:p>
          </p:txBody>
        </p:sp>
      </p:grpSp>
      <p:sp>
        <p:nvSpPr>
          <p:cNvPr name="Freeform 5" id="5"/>
          <p:cNvSpPr/>
          <p:nvPr/>
        </p:nvSpPr>
        <p:spPr>
          <a:xfrm flipH="false" flipV="false" rot="-1111642">
            <a:off x="-4478090" y="-3342010"/>
            <a:ext cx="10443683" cy="8487866"/>
          </a:xfrm>
          <a:custGeom>
            <a:avLst/>
            <a:gdLst/>
            <a:ahLst/>
            <a:cxnLst/>
            <a:rect r="r" b="b" t="t" l="l"/>
            <a:pathLst>
              <a:path h="8487866" w="10443683">
                <a:moveTo>
                  <a:pt x="0" y="0"/>
                </a:moveTo>
                <a:lnTo>
                  <a:pt x="10443683" y="0"/>
                </a:lnTo>
                <a:lnTo>
                  <a:pt x="10443683" y="8487865"/>
                </a:lnTo>
                <a:lnTo>
                  <a:pt x="0" y="848786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352961" y="2018601"/>
            <a:ext cx="1997214" cy="1523477"/>
            <a:chOff x="0" y="0"/>
            <a:chExt cx="526015" cy="401245"/>
          </a:xfrm>
        </p:grpSpPr>
        <p:sp>
          <p:nvSpPr>
            <p:cNvPr name="Freeform 7" id="7"/>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8" id="8"/>
            <p:cNvSpPr txBox="true"/>
            <p:nvPr/>
          </p:nvSpPr>
          <p:spPr>
            <a:xfrm>
              <a:off x="0" y="-38100"/>
              <a:ext cx="526015" cy="4393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Enter the Room Number</a:t>
              </a:r>
            </a:p>
          </p:txBody>
        </p:sp>
      </p:grpSp>
      <p:grpSp>
        <p:nvGrpSpPr>
          <p:cNvPr name="Group 9" id="9"/>
          <p:cNvGrpSpPr/>
          <p:nvPr/>
        </p:nvGrpSpPr>
        <p:grpSpPr>
          <a:xfrm rot="0">
            <a:off x="5612380" y="6651856"/>
            <a:ext cx="1997214" cy="1523477"/>
            <a:chOff x="0" y="0"/>
            <a:chExt cx="526015" cy="401245"/>
          </a:xfrm>
        </p:grpSpPr>
        <p:sp>
          <p:nvSpPr>
            <p:cNvPr name="Freeform 10" id="10"/>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11" id="11"/>
            <p:cNvSpPr txBox="true"/>
            <p:nvPr/>
          </p:nvSpPr>
          <p:spPr>
            <a:xfrm>
              <a:off x="0" y="-38100"/>
              <a:ext cx="526015" cy="439345"/>
            </a:xfrm>
            <a:prstGeom prst="rect">
              <a:avLst/>
            </a:prstGeom>
          </p:spPr>
          <p:txBody>
            <a:bodyPr anchor="ctr" rtlCol="false" tIns="50800" lIns="50800" bIns="50800" rIns="50800"/>
            <a:lstStyle/>
            <a:p>
              <a:pPr algn="ctr">
                <a:lnSpc>
                  <a:spcPts val="1500"/>
                </a:lnSpc>
              </a:pPr>
              <a:r>
                <a:rPr lang="en-US" sz="1000" spc="50">
                  <a:solidFill>
                    <a:srgbClr val="000000"/>
                  </a:solidFill>
                  <a:latin typeface="Aileron Bold"/>
                </a:rPr>
                <a:t>Process the Info along with user IP and send the details to the server</a:t>
              </a:r>
            </a:p>
            <a:p>
              <a:pPr algn="ctr">
                <a:lnSpc>
                  <a:spcPts val="1350"/>
                </a:lnSpc>
              </a:pPr>
              <a:r>
                <a:rPr lang="en-US" sz="900" spc="45">
                  <a:solidFill>
                    <a:srgbClr val="000000"/>
                  </a:solidFill>
                  <a:latin typeface="Aileron Bold"/>
                </a:rPr>
                <a:t>(IP,ROOMNAME,FILENAME,FILESIZE,BUFFERSIZE,PORTNUMBER,N-THREADS,ENCRYPTION KEY)</a:t>
              </a:r>
            </a:p>
          </p:txBody>
        </p:sp>
      </p:grpSp>
      <p:grpSp>
        <p:nvGrpSpPr>
          <p:cNvPr name="Group 12" id="12"/>
          <p:cNvGrpSpPr/>
          <p:nvPr/>
        </p:nvGrpSpPr>
        <p:grpSpPr>
          <a:xfrm rot="0">
            <a:off x="5612380" y="2018601"/>
            <a:ext cx="1997214" cy="1523477"/>
            <a:chOff x="0" y="0"/>
            <a:chExt cx="526015" cy="401245"/>
          </a:xfrm>
        </p:grpSpPr>
        <p:sp>
          <p:nvSpPr>
            <p:cNvPr name="Freeform 13" id="13"/>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14" id="14"/>
            <p:cNvSpPr txBox="true"/>
            <p:nvPr/>
          </p:nvSpPr>
          <p:spPr>
            <a:xfrm>
              <a:off x="0" y="-38100"/>
              <a:ext cx="526015" cy="439345"/>
            </a:xfrm>
            <a:prstGeom prst="rect">
              <a:avLst/>
            </a:prstGeom>
          </p:spPr>
          <p:txBody>
            <a:bodyPr anchor="ctr" rtlCol="false" tIns="50800" lIns="50800" bIns="50800" rIns="50800"/>
            <a:lstStyle/>
            <a:p>
              <a:pPr algn="ctr">
                <a:lnSpc>
                  <a:spcPts val="1500"/>
                </a:lnSpc>
              </a:pPr>
            </a:p>
            <a:p>
              <a:pPr algn="ctr">
                <a:lnSpc>
                  <a:spcPts val="1500"/>
                </a:lnSpc>
              </a:pPr>
              <a:r>
                <a:rPr lang="en-US" sz="1000" spc="50">
                  <a:solidFill>
                    <a:srgbClr val="000000"/>
                  </a:solidFill>
                  <a:latin typeface="Aileron Bold"/>
                </a:rPr>
                <a:t>Process the Info along with user IP and send the details to the server</a:t>
              </a:r>
            </a:p>
            <a:p>
              <a:pPr algn="ctr">
                <a:lnSpc>
                  <a:spcPts val="1500"/>
                </a:lnSpc>
              </a:pPr>
              <a:r>
                <a:rPr lang="en-US" sz="1000" spc="50">
                  <a:solidFill>
                    <a:srgbClr val="000000"/>
                  </a:solidFill>
                  <a:latin typeface="Aileron Bold"/>
                </a:rPr>
                <a:t>(IP,PORT,FILENAME )</a:t>
              </a:r>
            </a:p>
            <a:p>
              <a:pPr algn="ctr">
                <a:lnSpc>
                  <a:spcPts val="1500"/>
                </a:lnSpc>
              </a:pPr>
            </a:p>
          </p:txBody>
        </p:sp>
      </p:grpSp>
      <p:sp>
        <p:nvSpPr>
          <p:cNvPr name="Freeform 15" id="15"/>
          <p:cNvSpPr/>
          <p:nvPr/>
        </p:nvSpPr>
        <p:spPr>
          <a:xfrm flipH="false" flipV="false" rot="-1111642">
            <a:off x="10743874" y="1230451"/>
            <a:ext cx="10443683" cy="8487866"/>
          </a:xfrm>
          <a:custGeom>
            <a:avLst/>
            <a:gdLst/>
            <a:ahLst/>
            <a:cxnLst/>
            <a:rect r="r" b="b" t="t" l="l"/>
            <a:pathLst>
              <a:path h="8487866" w="10443683">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1239164" y="5713623"/>
            <a:ext cx="1997214" cy="3399945"/>
            <a:chOff x="0" y="0"/>
            <a:chExt cx="526015" cy="895459"/>
          </a:xfrm>
        </p:grpSpPr>
        <p:sp>
          <p:nvSpPr>
            <p:cNvPr name="Freeform 17" id="17"/>
            <p:cNvSpPr/>
            <p:nvPr/>
          </p:nvSpPr>
          <p:spPr>
            <a:xfrm flipH="false" flipV="false" rot="0">
              <a:off x="0" y="0"/>
              <a:ext cx="526015" cy="895459"/>
            </a:xfrm>
            <a:custGeom>
              <a:avLst/>
              <a:gdLst/>
              <a:ahLst/>
              <a:cxnLst/>
              <a:rect r="r" b="b" t="t" l="l"/>
              <a:pathLst>
                <a:path h="895459" w="526015">
                  <a:moveTo>
                    <a:pt x="197694" y="0"/>
                  </a:moveTo>
                  <a:lnTo>
                    <a:pt x="328321" y="0"/>
                  </a:lnTo>
                  <a:cubicBezTo>
                    <a:pt x="380753" y="0"/>
                    <a:pt x="431037" y="20828"/>
                    <a:pt x="468112" y="57903"/>
                  </a:cubicBezTo>
                  <a:cubicBezTo>
                    <a:pt x="505187" y="94978"/>
                    <a:pt x="526015" y="145263"/>
                    <a:pt x="526015" y="197694"/>
                  </a:cubicBezTo>
                  <a:lnTo>
                    <a:pt x="526015" y="697764"/>
                  </a:lnTo>
                  <a:cubicBezTo>
                    <a:pt x="526015" y="750196"/>
                    <a:pt x="505187" y="800481"/>
                    <a:pt x="468112" y="837555"/>
                  </a:cubicBezTo>
                  <a:cubicBezTo>
                    <a:pt x="431037" y="874630"/>
                    <a:pt x="380753" y="895459"/>
                    <a:pt x="328321" y="895459"/>
                  </a:cubicBezTo>
                  <a:lnTo>
                    <a:pt x="197694" y="895459"/>
                  </a:lnTo>
                  <a:cubicBezTo>
                    <a:pt x="145263" y="895459"/>
                    <a:pt x="94978" y="874630"/>
                    <a:pt x="57903" y="837555"/>
                  </a:cubicBezTo>
                  <a:cubicBezTo>
                    <a:pt x="20828" y="800481"/>
                    <a:pt x="0" y="750196"/>
                    <a:pt x="0" y="697764"/>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18" id="18"/>
            <p:cNvSpPr txBox="true"/>
            <p:nvPr/>
          </p:nvSpPr>
          <p:spPr>
            <a:xfrm>
              <a:off x="0" y="-38100"/>
              <a:ext cx="526015" cy="933559"/>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File Hashing</a:t>
              </a:r>
            </a:p>
            <a:p>
              <a:pPr algn="ctr" marL="215906" indent="-107953" lvl="1">
                <a:lnSpc>
                  <a:spcPts val="1500"/>
                </a:lnSpc>
                <a:buFont typeface="Arial"/>
                <a:buChar char="•"/>
              </a:pPr>
              <a:r>
                <a:rPr lang="en-US" sz="1000" spc="50">
                  <a:solidFill>
                    <a:srgbClr val="000000"/>
                  </a:solidFill>
                  <a:latin typeface="Aileron Bold"/>
                </a:rPr>
                <a:t>AES encryption</a:t>
              </a:r>
            </a:p>
            <a:p>
              <a:pPr algn="ctr" marL="215906" indent="-107953" lvl="1">
                <a:lnSpc>
                  <a:spcPts val="1500"/>
                </a:lnSpc>
                <a:buFont typeface="Arial"/>
                <a:buChar char="•"/>
              </a:pPr>
              <a:r>
                <a:rPr lang="en-US" sz="1000" spc="50">
                  <a:solidFill>
                    <a:srgbClr val="000000"/>
                  </a:solidFill>
                  <a:latin typeface="Aileron Bold"/>
                </a:rPr>
                <a:t>Padding(changing the size according to the buffer)</a:t>
              </a:r>
            </a:p>
            <a:p>
              <a:pPr algn="ctr" marL="215906" indent="-107953" lvl="1">
                <a:lnSpc>
                  <a:spcPts val="1500"/>
                </a:lnSpc>
                <a:buFont typeface="Arial"/>
                <a:buChar char="•"/>
              </a:pPr>
              <a:r>
                <a:rPr lang="en-US" sz="1000" spc="50">
                  <a:solidFill>
                    <a:srgbClr val="000000"/>
                  </a:solidFill>
                  <a:latin typeface="Aileron Bold"/>
                </a:rPr>
                <a:t>Extract Parity and add to all the packets</a:t>
              </a:r>
            </a:p>
            <a:p>
              <a:pPr algn="ctr" marL="215906" indent="-107953" lvl="1">
                <a:lnSpc>
                  <a:spcPts val="1500"/>
                </a:lnSpc>
                <a:buFont typeface="Arial"/>
                <a:buChar char="•"/>
              </a:pPr>
              <a:r>
                <a:rPr lang="en-US" sz="1000" spc="50">
                  <a:solidFill>
                    <a:srgbClr val="000000"/>
                  </a:solidFill>
                  <a:latin typeface="Aileron Bold"/>
                </a:rPr>
                <a:t>Sending the data via multi-threading</a:t>
              </a:r>
            </a:p>
          </p:txBody>
        </p:sp>
      </p:grpSp>
      <p:grpSp>
        <p:nvGrpSpPr>
          <p:cNvPr name="Group 19" id="19"/>
          <p:cNvGrpSpPr/>
          <p:nvPr/>
        </p:nvGrpSpPr>
        <p:grpSpPr>
          <a:xfrm rot="0">
            <a:off x="11239164" y="1117600"/>
            <a:ext cx="1997214" cy="3311045"/>
            <a:chOff x="0" y="0"/>
            <a:chExt cx="526015" cy="872045"/>
          </a:xfrm>
        </p:grpSpPr>
        <p:sp>
          <p:nvSpPr>
            <p:cNvPr name="Freeform 20" id="20"/>
            <p:cNvSpPr/>
            <p:nvPr/>
          </p:nvSpPr>
          <p:spPr>
            <a:xfrm flipH="false" flipV="false" rot="0">
              <a:off x="0" y="0"/>
              <a:ext cx="526015" cy="872045"/>
            </a:xfrm>
            <a:custGeom>
              <a:avLst/>
              <a:gdLst/>
              <a:ahLst/>
              <a:cxnLst/>
              <a:rect r="r" b="b" t="t" l="l"/>
              <a:pathLst>
                <a:path h="872045" w="526015">
                  <a:moveTo>
                    <a:pt x="197694" y="0"/>
                  </a:moveTo>
                  <a:lnTo>
                    <a:pt x="328321" y="0"/>
                  </a:lnTo>
                  <a:cubicBezTo>
                    <a:pt x="380753" y="0"/>
                    <a:pt x="431037" y="20828"/>
                    <a:pt x="468112" y="57903"/>
                  </a:cubicBezTo>
                  <a:cubicBezTo>
                    <a:pt x="505187" y="94978"/>
                    <a:pt x="526015" y="145263"/>
                    <a:pt x="526015" y="197694"/>
                  </a:cubicBezTo>
                  <a:lnTo>
                    <a:pt x="526015" y="674350"/>
                  </a:lnTo>
                  <a:cubicBezTo>
                    <a:pt x="526015" y="726782"/>
                    <a:pt x="505187" y="777067"/>
                    <a:pt x="468112" y="814141"/>
                  </a:cubicBezTo>
                  <a:cubicBezTo>
                    <a:pt x="431037" y="851216"/>
                    <a:pt x="380753" y="872045"/>
                    <a:pt x="328321" y="872045"/>
                  </a:cubicBezTo>
                  <a:lnTo>
                    <a:pt x="197694" y="872045"/>
                  </a:lnTo>
                  <a:cubicBezTo>
                    <a:pt x="145263" y="872045"/>
                    <a:pt x="94978" y="851216"/>
                    <a:pt x="57903" y="814141"/>
                  </a:cubicBezTo>
                  <a:cubicBezTo>
                    <a:pt x="20828" y="777067"/>
                    <a:pt x="0" y="726782"/>
                    <a:pt x="0" y="674350"/>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21" id="21"/>
            <p:cNvSpPr txBox="true"/>
            <p:nvPr/>
          </p:nvSpPr>
          <p:spPr>
            <a:xfrm>
              <a:off x="0" y="-38100"/>
              <a:ext cx="526015" cy="9101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Extracting the parity bit</a:t>
              </a:r>
            </a:p>
            <a:p>
              <a:pPr algn="ctr" marL="215906" indent="-107953" lvl="1">
                <a:lnSpc>
                  <a:spcPts val="1500"/>
                </a:lnSpc>
                <a:buFont typeface="Arial"/>
                <a:buChar char="•"/>
              </a:pPr>
              <a:r>
                <a:rPr lang="en-US" sz="1000" spc="50">
                  <a:solidFill>
                    <a:srgbClr val="000000"/>
                  </a:solidFill>
                  <a:latin typeface="Aileron Bold"/>
                </a:rPr>
                <a:t>Checking parity</a:t>
              </a:r>
            </a:p>
            <a:p>
              <a:pPr algn="ctr" marL="215906" indent="-107953" lvl="1">
                <a:lnSpc>
                  <a:spcPts val="1500"/>
                </a:lnSpc>
                <a:buFont typeface="Arial"/>
                <a:buChar char="•"/>
              </a:pPr>
              <a:r>
                <a:rPr lang="en-US" sz="1000" spc="50">
                  <a:solidFill>
                    <a:srgbClr val="000000"/>
                  </a:solidFill>
                  <a:latin typeface="Aileron Bold"/>
                </a:rPr>
                <a:t>Unpadding</a:t>
              </a:r>
            </a:p>
            <a:p>
              <a:pPr algn="ctr" marL="215906" indent="-107953" lvl="1">
                <a:lnSpc>
                  <a:spcPts val="1500"/>
                </a:lnSpc>
                <a:buFont typeface="Arial"/>
                <a:buChar char="•"/>
              </a:pPr>
              <a:r>
                <a:rPr lang="en-US" sz="1000" spc="50">
                  <a:solidFill>
                    <a:srgbClr val="000000"/>
                  </a:solidFill>
                  <a:latin typeface="Aileron Bold"/>
                </a:rPr>
                <a:t>AES Decryption</a:t>
              </a:r>
            </a:p>
          </p:txBody>
        </p:sp>
      </p:grpSp>
      <p:grpSp>
        <p:nvGrpSpPr>
          <p:cNvPr name="Group 22" id="22"/>
          <p:cNvGrpSpPr/>
          <p:nvPr/>
        </p:nvGrpSpPr>
        <p:grpSpPr>
          <a:xfrm rot="0">
            <a:off x="8876419" y="2018601"/>
            <a:ext cx="1997214" cy="1523477"/>
            <a:chOff x="0" y="0"/>
            <a:chExt cx="526015" cy="401245"/>
          </a:xfrm>
        </p:grpSpPr>
        <p:sp>
          <p:nvSpPr>
            <p:cNvPr name="Freeform 23" id="23"/>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24" id="24"/>
            <p:cNvSpPr txBox="true"/>
            <p:nvPr/>
          </p:nvSpPr>
          <p:spPr>
            <a:xfrm>
              <a:off x="0" y="-28575"/>
              <a:ext cx="526015" cy="429820"/>
            </a:xfrm>
            <a:prstGeom prst="rect">
              <a:avLst/>
            </a:prstGeom>
          </p:spPr>
          <p:txBody>
            <a:bodyPr anchor="ctr" rtlCol="false" tIns="50800" lIns="50800" bIns="50800" rIns="50800"/>
            <a:lstStyle/>
            <a:p>
              <a:pPr algn="ctr" marL="215899" indent="-107950" lvl="1">
                <a:lnSpc>
                  <a:spcPts val="1499"/>
                </a:lnSpc>
                <a:buFont typeface="Arial"/>
                <a:buChar char="•"/>
              </a:pPr>
              <a:r>
                <a:rPr lang="en-US" sz="999" spc="49">
                  <a:solidFill>
                    <a:srgbClr val="000000"/>
                  </a:solidFill>
                  <a:latin typeface="Aileron Bold"/>
                </a:rPr>
                <a:t>Information received</a:t>
              </a:r>
            </a:p>
            <a:p>
              <a:pPr algn="ctr" marL="215899" indent="-107950" lvl="1">
                <a:lnSpc>
                  <a:spcPts val="1499"/>
                </a:lnSpc>
                <a:buFont typeface="Arial"/>
                <a:buChar char="•"/>
              </a:pPr>
              <a:r>
                <a:rPr lang="en-US" sz="999" spc="49">
                  <a:solidFill>
                    <a:srgbClr val="000000"/>
                  </a:solidFill>
                  <a:latin typeface="Aileron Bold"/>
                </a:rPr>
                <a:t>Opened the port to receive the data</a:t>
              </a:r>
            </a:p>
          </p:txBody>
        </p:sp>
      </p:grpSp>
      <p:grpSp>
        <p:nvGrpSpPr>
          <p:cNvPr name="Group 25" id="25"/>
          <p:cNvGrpSpPr/>
          <p:nvPr/>
        </p:nvGrpSpPr>
        <p:grpSpPr>
          <a:xfrm rot="0">
            <a:off x="8876419" y="6651856"/>
            <a:ext cx="1997214" cy="1523477"/>
            <a:chOff x="0" y="0"/>
            <a:chExt cx="526015" cy="401245"/>
          </a:xfrm>
        </p:grpSpPr>
        <p:sp>
          <p:nvSpPr>
            <p:cNvPr name="Freeform 26" id="26"/>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27" id="27"/>
            <p:cNvSpPr txBox="true"/>
            <p:nvPr/>
          </p:nvSpPr>
          <p:spPr>
            <a:xfrm>
              <a:off x="0" y="-38100"/>
              <a:ext cx="526015" cy="4393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Information received</a:t>
              </a:r>
            </a:p>
            <a:p>
              <a:pPr algn="ctr" marL="215906" indent="-107953" lvl="1">
                <a:lnSpc>
                  <a:spcPts val="1500"/>
                </a:lnSpc>
                <a:buFont typeface="Arial"/>
                <a:buChar char="•"/>
              </a:pPr>
              <a:r>
                <a:rPr lang="en-US" sz="1000" spc="50">
                  <a:solidFill>
                    <a:srgbClr val="000000"/>
                  </a:solidFill>
                  <a:latin typeface="Aileron Bold"/>
                </a:rPr>
                <a:t>Initiating iteration to send to all the IPs mentioned in the list.</a:t>
              </a:r>
            </a:p>
          </p:txBody>
        </p:sp>
      </p:grpSp>
      <p:grpSp>
        <p:nvGrpSpPr>
          <p:cNvPr name="Group 28" id="28"/>
          <p:cNvGrpSpPr/>
          <p:nvPr/>
        </p:nvGrpSpPr>
        <p:grpSpPr>
          <a:xfrm rot="0">
            <a:off x="13958873" y="2780340"/>
            <a:ext cx="1997214" cy="1523477"/>
            <a:chOff x="0" y="0"/>
            <a:chExt cx="526015" cy="401245"/>
          </a:xfrm>
        </p:grpSpPr>
        <p:sp>
          <p:nvSpPr>
            <p:cNvPr name="Freeform 29" id="29"/>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30" id="30"/>
            <p:cNvSpPr txBox="true"/>
            <p:nvPr/>
          </p:nvSpPr>
          <p:spPr>
            <a:xfrm>
              <a:off x="0" y="-38100"/>
              <a:ext cx="526015" cy="4393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A few packets are missing or corrupted</a:t>
              </a:r>
            </a:p>
            <a:p>
              <a:pPr algn="ctr" marL="215906" indent="-107953" lvl="1">
                <a:lnSpc>
                  <a:spcPts val="1500"/>
                </a:lnSpc>
                <a:buFont typeface="Arial"/>
                <a:buChar char="•"/>
              </a:pPr>
              <a:r>
                <a:rPr lang="en-US" sz="1000" spc="50">
                  <a:solidFill>
                    <a:srgbClr val="000000"/>
                  </a:solidFill>
                  <a:latin typeface="Aileron Bold"/>
                </a:rPr>
                <a:t>Send the packet number to the sender</a:t>
              </a:r>
            </a:p>
          </p:txBody>
        </p:sp>
      </p:grpSp>
      <p:grpSp>
        <p:nvGrpSpPr>
          <p:cNvPr name="Group 31" id="31"/>
          <p:cNvGrpSpPr/>
          <p:nvPr/>
        </p:nvGrpSpPr>
        <p:grpSpPr>
          <a:xfrm rot="0">
            <a:off x="13958873" y="1028700"/>
            <a:ext cx="1997214" cy="1523477"/>
            <a:chOff x="0" y="0"/>
            <a:chExt cx="526015" cy="401245"/>
          </a:xfrm>
        </p:grpSpPr>
        <p:sp>
          <p:nvSpPr>
            <p:cNvPr name="Freeform 32" id="32"/>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33" id="33"/>
            <p:cNvSpPr txBox="true"/>
            <p:nvPr/>
          </p:nvSpPr>
          <p:spPr>
            <a:xfrm>
              <a:off x="0" y="-38100"/>
              <a:ext cx="526015" cy="4393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Wait for the other packets to get resolved</a:t>
              </a:r>
            </a:p>
          </p:txBody>
        </p:sp>
      </p:grpSp>
      <p:grpSp>
        <p:nvGrpSpPr>
          <p:cNvPr name="Group 34" id="34"/>
          <p:cNvGrpSpPr/>
          <p:nvPr/>
        </p:nvGrpSpPr>
        <p:grpSpPr>
          <a:xfrm rot="0">
            <a:off x="13958873" y="6651856"/>
            <a:ext cx="1997214" cy="1523477"/>
            <a:chOff x="0" y="0"/>
            <a:chExt cx="526015" cy="401245"/>
          </a:xfrm>
        </p:grpSpPr>
        <p:sp>
          <p:nvSpPr>
            <p:cNvPr name="Freeform 35" id="35"/>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36" id="36"/>
            <p:cNvSpPr txBox="true"/>
            <p:nvPr/>
          </p:nvSpPr>
          <p:spPr>
            <a:xfrm>
              <a:off x="0" y="-38100"/>
              <a:ext cx="526015" cy="4393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Compares the packet number and send those packet back to the Receiver</a:t>
              </a:r>
            </a:p>
          </p:txBody>
        </p:sp>
      </p:grpSp>
      <p:grpSp>
        <p:nvGrpSpPr>
          <p:cNvPr name="Group 37" id="37"/>
          <p:cNvGrpSpPr/>
          <p:nvPr/>
        </p:nvGrpSpPr>
        <p:grpSpPr>
          <a:xfrm rot="0">
            <a:off x="16290786" y="4381761"/>
            <a:ext cx="1997214" cy="1523477"/>
            <a:chOff x="0" y="0"/>
            <a:chExt cx="526015" cy="401245"/>
          </a:xfrm>
        </p:grpSpPr>
        <p:sp>
          <p:nvSpPr>
            <p:cNvPr name="Freeform 38" id="38"/>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39" id="39"/>
            <p:cNvSpPr txBox="true"/>
            <p:nvPr/>
          </p:nvSpPr>
          <p:spPr>
            <a:xfrm>
              <a:off x="0" y="-57150"/>
              <a:ext cx="526015" cy="458395"/>
            </a:xfrm>
            <a:prstGeom prst="rect">
              <a:avLst/>
            </a:prstGeom>
          </p:spPr>
          <p:txBody>
            <a:bodyPr anchor="ctr" rtlCol="false" tIns="50800" lIns="50800" bIns="50800" rIns="50800"/>
            <a:lstStyle/>
            <a:p>
              <a:pPr algn="ctr">
                <a:lnSpc>
                  <a:spcPts val="2400"/>
                </a:lnSpc>
              </a:pPr>
              <a:r>
                <a:rPr lang="en-US" sz="1600" spc="80">
                  <a:solidFill>
                    <a:srgbClr val="000000"/>
                  </a:solidFill>
                  <a:latin typeface="Aileron Bold"/>
                </a:rPr>
                <a:t>FILE SENT SUCCESSFULLY!</a:t>
              </a:r>
            </a:p>
          </p:txBody>
        </p:sp>
      </p:grpSp>
      <p:grpSp>
        <p:nvGrpSpPr>
          <p:cNvPr name="Group 40" id="40"/>
          <p:cNvGrpSpPr/>
          <p:nvPr/>
        </p:nvGrpSpPr>
        <p:grpSpPr>
          <a:xfrm rot="0">
            <a:off x="3469696" y="4381761"/>
            <a:ext cx="1997214" cy="1523477"/>
            <a:chOff x="0" y="0"/>
            <a:chExt cx="526015" cy="401245"/>
          </a:xfrm>
        </p:grpSpPr>
        <p:sp>
          <p:nvSpPr>
            <p:cNvPr name="Freeform 41" id="41"/>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42" id="42"/>
            <p:cNvSpPr txBox="true"/>
            <p:nvPr/>
          </p:nvSpPr>
          <p:spPr>
            <a:xfrm>
              <a:off x="0" y="-38100"/>
              <a:ext cx="526015" cy="4393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Create a Room with given details</a:t>
              </a:r>
            </a:p>
            <a:p>
              <a:pPr algn="ctr" marL="215906" indent="-107953" lvl="1">
                <a:lnSpc>
                  <a:spcPts val="1500"/>
                </a:lnSpc>
                <a:buFont typeface="Arial"/>
                <a:buChar char="•"/>
              </a:pPr>
              <a:r>
                <a:rPr lang="en-US" sz="1000" spc="50">
                  <a:solidFill>
                    <a:srgbClr val="000000"/>
                  </a:solidFill>
                  <a:latin typeface="Aileron Bold"/>
                </a:rPr>
                <a:t>Verify the newly entering receiver details</a:t>
              </a:r>
            </a:p>
            <a:p>
              <a:pPr algn="ctr" marL="215906" indent="-107953" lvl="1">
                <a:lnSpc>
                  <a:spcPts val="1500"/>
                </a:lnSpc>
                <a:buFont typeface="Arial"/>
                <a:buChar char="•"/>
              </a:pPr>
              <a:r>
                <a:rPr lang="en-US" sz="1000" spc="50">
                  <a:solidFill>
                    <a:srgbClr val="000000"/>
                  </a:solidFill>
                  <a:latin typeface="Aileron Bold"/>
                </a:rPr>
                <a:t>Wait for  all the receivers to join till the room is full</a:t>
              </a:r>
            </a:p>
          </p:txBody>
        </p:sp>
      </p:grpSp>
      <p:grpSp>
        <p:nvGrpSpPr>
          <p:cNvPr name="Group 43" id="43"/>
          <p:cNvGrpSpPr/>
          <p:nvPr/>
        </p:nvGrpSpPr>
        <p:grpSpPr>
          <a:xfrm rot="0">
            <a:off x="7354430" y="4381761"/>
            <a:ext cx="1997214" cy="1523477"/>
            <a:chOff x="0" y="0"/>
            <a:chExt cx="526015" cy="401245"/>
          </a:xfrm>
        </p:grpSpPr>
        <p:sp>
          <p:nvSpPr>
            <p:cNvPr name="Freeform 44" id="44"/>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45" id="45"/>
            <p:cNvSpPr txBox="true"/>
            <p:nvPr/>
          </p:nvSpPr>
          <p:spPr>
            <a:xfrm>
              <a:off x="0" y="-38100"/>
              <a:ext cx="526015" cy="4393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Share all receivers info to the sender</a:t>
              </a:r>
            </a:p>
            <a:p>
              <a:pPr algn="ctr" marL="215906" indent="-107953" lvl="1">
                <a:lnSpc>
                  <a:spcPts val="1500"/>
                </a:lnSpc>
                <a:buFont typeface="Arial"/>
                <a:buChar char="•"/>
              </a:pPr>
              <a:r>
                <a:rPr lang="en-US" sz="1000" spc="50">
                  <a:solidFill>
                    <a:srgbClr val="000000"/>
                  </a:solidFill>
                  <a:latin typeface="Aileron Bold"/>
                </a:rPr>
                <a:t>Share the sender’s info to all receivers</a:t>
              </a:r>
            </a:p>
          </p:txBody>
        </p:sp>
      </p:grpSp>
      <p:grpSp>
        <p:nvGrpSpPr>
          <p:cNvPr name="Group 46" id="46"/>
          <p:cNvGrpSpPr/>
          <p:nvPr/>
        </p:nvGrpSpPr>
        <p:grpSpPr>
          <a:xfrm rot="0">
            <a:off x="0" y="4476750"/>
            <a:ext cx="1333500" cy="1333500"/>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1950"/>
                </a:lnSpc>
              </a:pPr>
              <a:r>
                <a:rPr lang="en-US" sz="1300" spc="65">
                  <a:solidFill>
                    <a:srgbClr val="000000"/>
                  </a:solidFill>
                  <a:latin typeface="Aileron Bold"/>
                </a:rPr>
                <a:t>SERVER</a:t>
              </a:r>
            </a:p>
          </p:txBody>
        </p:sp>
      </p:grpSp>
      <p:sp>
        <p:nvSpPr>
          <p:cNvPr name="TextBox 49" id="49"/>
          <p:cNvSpPr txBox="true"/>
          <p:nvPr/>
        </p:nvSpPr>
        <p:spPr>
          <a:xfrm rot="0">
            <a:off x="5833739" y="4514639"/>
            <a:ext cx="120030" cy="260984"/>
          </a:xfrm>
          <a:prstGeom prst="rect">
            <a:avLst/>
          </a:prstGeom>
        </p:spPr>
        <p:txBody>
          <a:bodyPr anchor="t" rtlCol="false" tIns="0" lIns="0" bIns="0" rIns="0">
            <a:spAutoFit/>
          </a:bodyPr>
          <a:lstStyle/>
          <a:p>
            <a:pPr algn="ctr">
              <a:lnSpc>
                <a:spcPts val="2100"/>
              </a:lnSpc>
              <a:spcBef>
                <a:spcPct val="0"/>
              </a:spcBef>
            </a:pPr>
            <a:r>
              <a:rPr lang="en-US" sz="1400" spc="70">
                <a:solidFill>
                  <a:srgbClr val="000000"/>
                </a:solidFill>
                <a:latin typeface="Aileron Bold"/>
              </a:rPr>
              <a:t>1</a:t>
            </a:r>
          </a:p>
        </p:txBody>
      </p:sp>
      <p:grpSp>
        <p:nvGrpSpPr>
          <p:cNvPr name="Group 50" id="50"/>
          <p:cNvGrpSpPr/>
          <p:nvPr/>
        </p:nvGrpSpPr>
        <p:grpSpPr>
          <a:xfrm rot="0">
            <a:off x="0" y="6746845"/>
            <a:ext cx="1333500" cy="1333500"/>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a:lnSpc>
                  <a:spcPts val="1950"/>
                </a:lnSpc>
              </a:pPr>
              <a:r>
                <a:rPr lang="en-US" sz="1300" spc="65">
                  <a:solidFill>
                    <a:srgbClr val="000000"/>
                  </a:solidFill>
                  <a:latin typeface="Aileron Bold"/>
                </a:rPr>
                <a:t>SENDER</a:t>
              </a:r>
            </a:p>
          </p:txBody>
        </p:sp>
      </p:grpSp>
      <p:grpSp>
        <p:nvGrpSpPr>
          <p:cNvPr name="Group 53" id="53"/>
          <p:cNvGrpSpPr/>
          <p:nvPr/>
        </p:nvGrpSpPr>
        <p:grpSpPr>
          <a:xfrm rot="0">
            <a:off x="0" y="2113590"/>
            <a:ext cx="1333500" cy="1333500"/>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p:spPr>
        </p:sp>
        <p:sp>
          <p:nvSpPr>
            <p:cNvPr name="TextBox 55" id="55"/>
            <p:cNvSpPr txBox="true"/>
            <p:nvPr/>
          </p:nvSpPr>
          <p:spPr>
            <a:xfrm>
              <a:off x="76200" y="28575"/>
              <a:ext cx="660400" cy="708025"/>
            </a:xfrm>
            <a:prstGeom prst="rect">
              <a:avLst/>
            </a:prstGeom>
          </p:spPr>
          <p:txBody>
            <a:bodyPr anchor="ctr" rtlCol="false" tIns="50800" lIns="50800" bIns="50800" rIns="50800"/>
            <a:lstStyle/>
            <a:p>
              <a:pPr algn="ctr">
                <a:lnSpc>
                  <a:spcPts val="1950"/>
                </a:lnSpc>
              </a:pPr>
              <a:r>
                <a:rPr lang="en-US" sz="1300" spc="65">
                  <a:solidFill>
                    <a:srgbClr val="000000"/>
                  </a:solidFill>
                  <a:latin typeface="Aileron Bold"/>
                </a:rPr>
                <a:t>RECEIVERS</a:t>
              </a:r>
            </a:p>
          </p:txBody>
        </p:sp>
      </p:grpSp>
      <p:sp>
        <p:nvSpPr>
          <p:cNvPr name="AutoShape 56" id="56"/>
          <p:cNvSpPr/>
          <p:nvPr/>
        </p:nvSpPr>
        <p:spPr>
          <a:xfrm>
            <a:off x="1333500" y="2780340"/>
            <a:ext cx="1019461" cy="0"/>
          </a:xfrm>
          <a:prstGeom prst="line">
            <a:avLst/>
          </a:prstGeom>
          <a:ln cap="flat" w="38100">
            <a:solidFill>
              <a:srgbClr val="000000"/>
            </a:solidFill>
            <a:prstDash val="solid"/>
            <a:headEnd type="none" len="sm" w="sm"/>
            <a:tailEnd type="arrow" len="sm" w="med"/>
          </a:ln>
        </p:spPr>
      </p:sp>
      <p:sp>
        <p:nvSpPr>
          <p:cNvPr name="AutoShape 57" id="57"/>
          <p:cNvSpPr/>
          <p:nvPr/>
        </p:nvSpPr>
        <p:spPr>
          <a:xfrm flipV="true">
            <a:off x="1333500" y="7413595"/>
            <a:ext cx="1019461" cy="0"/>
          </a:xfrm>
          <a:prstGeom prst="line">
            <a:avLst/>
          </a:prstGeom>
          <a:ln cap="flat" w="38100">
            <a:solidFill>
              <a:srgbClr val="000000"/>
            </a:solidFill>
            <a:prstDash val="solid"/>
            <a:headEnd type="none" len="sm" w="sm"/>
            <a:tailEnd type="arrow" len="sm" w="med"/>
          </a:ln>
        </p:spPr>
      </p:sp>
      <p:sp>
        <p:nvSpPr>
          <p:cNvPr name="AutoShape 58" id="58"/>
          <p:cNvSpPr/>
          <p:nvPr/>
        </p:nvSpPr>
        <p:spPr>
          <a:xfrm>
            <a:off x="1333500" y="5143500"/>
            <a:ext cx="2136196" cy="0"/>
          </a:xfrm>
          <a:prstGeom prst="line">
            <a:avLst/>
          </a:prstGeom>
          <a:ln cap="flat" w="38100">
            <a:solidFill>
              <a:srgbClr val="000000"/>
            </a:solidFill>
            <a:prstDash val="solid"/>
            <a:headEnd type="none" len="sm" w="sm"/>
            <a:tailEnd type="arrow" len="sm" w="med"/>
          </a:ln>
        </p:spPr>
      </p:sp>
      <p:sp>
        <p:nvSpPr>
          <p:cNvPr name="AutoShape 59" id="59"/>
          <p:cNvSpPr/>
          <p:nvPr/>
        </p:nvSpPr>
        <p:spPr>
          <a:xfrm>
            <a:off x="5466910" y="5143500"/>
            <a:ext cx="1887520" cy="0"/>
          </a:xfrm>
          <a:prstGeom prst="line">
            <a:avLst/>
          </a:prstGeom>
          <a:ln cap="flat" w="38100">
            <a:solidFill>
              <a:srgbClr val="000000"/>
            </a:solidFill>
            <a:prstDash val="solid"/>
            <a:headEnd type="none" len="sm" w="sm"/>
            <a:tailEnd type="arrow" len="sm" w="med"/>
          </a:ln>
        </p:spPr>
      </p:sp>
      <p:sp>
        <p:nvSpPr>
          <p:cNvPr name="AutoShape 60" id="60"/>
          <p:cNvSpPr/>
          <p:nvPr/>
        </p:nvSpPr>
        <p:spPr>
          <a:xfrm>
            <a:off x="4350175" y="2780340"/>
            <a:ext cx="1262204" cy="0"/>
          </a:xfrm>
          <a:prstGeom prst="line">
            <a:avLst/>
          </a:prstGeom>
          <a:ln cap="flat" w="38100">
            <a:solidFill>
              <a:srgbClr val="000000"/>
            </a:solidFill>
            <a:prstDash val="solid"/>
            <a:headEnd type="none" len="sm" w="sm"/>
            <a:tailEnd type="arrow" len="sm" w="med"/>
          </a:ln>
        </p:spPr>
      </p:sp>
      <p:sp>
        <p:nvSpPr>
          <p:cNvPr name="AutoShape 61" id="61"/>
          <p:cNvSpPr/>
          <p:nvPr/>
        </p:nvSpPr>
        <p:spPr>
          <a:xfrm>
            <a:off x="7609594" y="2780340"/>
            <a:ext cx="1266825" cy="0"/>
          </a:xfrm>
          <a:prstGeom prst="line">
            <a:avLst/>
          </a:prstGeom>
          <a:ln cap="flat" w="38100">
            <a:solidFill>
              <a:srgbClr val="000000"/>
            </a:solidFill>
            <a:prstDash val="solid"/>
            <a:headEnd type="none" len="sm" w="sm"/>
            <a:tailEnd type="arrow" len="sm" w="med"/>
          </a:ln>
        </p:spPr>
      </p:sp>
      <p:sp>
        <p:nvSpPr>
          <p:cNvPr name="AutoShape 62" id="62"/>
          <p:cNvSpPr/>
          <p:nvPr/>
        </p:nvSpPr>
        <p:spPr>
          <a:xfrm flipV="true">
            <a:off x="10873633" y="2773122"/>
            <a:ext cx="365532" cy="7217"/>
          </a:xfrm>
          <a:prstGeom prst="line">
            <a:avLst/>
          </a:prstGeom>
          <a:ln cap="flat" w="38100">
            <a:solidFill>
              <a:srgbClr val="000000"/>
            </a:solidFill>
            <a:prstDash val="solid"/>
            <a:headEnd type="none" len="sm" w="sm"/>
            <a:tailEnd type="arrow" len="sm" w="med"/>
          </a:ln>
        </p:spPr>
      </p:sp>
      <p:sp>
        <p:nvSpPr>
          <p:cNvPr name="AutoShape 63" id="63"/>
          <p:cNvSpPr/>
          <p:nvPr/>
        </p:nvSpPr>
        <p:spPr>
          <a:xfrm flipV="true">
            <a:off x="13236378" y="1790439"/>
            <a:ext cx="722495" cy="982684"/>
          </a:xfrm>
          <a:prstGeom prst="line">
            <a:avLst/>
          </a:prstGeom>
          <a:ln cap="flat" w="38100">
            <a:solidFill>
              <a:srgbClr val="000000"/>
            </a:solidFill>
            <a:prstDash val="solid"/>
            <a:headEnd type="none" len="sm" w="sm"/>
            <a:tailEnd type="arrow" len="sm" w="med"/>
          </a:ln>
        </p:spPr>
      </p:sp>
      <p:sp>
        <p:nvSpPr>
          <p:cNvPr name="AutoShape 64" id="64"/>
          <p:cNvSpPr/>
          <p:nvPr/>
        </p:nvSpPr>
        <p:spPr>
          <a:xfrm>
            <a:off x="13236378" y="2773122"/>
            <a:ext cx="722495" cy="768956"/>
          </a:xfrm>
          <a:prstGeom prst="line">
            <a:avLst/>
          </a:prstGeom>
          <a:ln cap="flat" w="38100">
            <a:solidFill>
              <a:srgbClr val="000000"/>
            </a:solidFill>
            <a:prstDash val="solid"/>
            <a:headEnd type="none" len="sm" w="sm"/>
            <a:tailEnd type="arrow" len="sm" w="med"/>
          </a:ln>
        </p:spPr>
      </p:sp>
      <p:sp>
        <p:nvSpPr>
          <p:cNvPr name="AutoShape 65" id="65"/>
          <p:cNvSpPr/>
          <p:nvPr/>
        </p:nvSpPr>
        <p:spPr>
          <a:xfrm>
            <a:off x="17289393" y="3418995"/>
            <a:ext cx="0" cy="962766"/>
          </a:xfrm>
          <a:prstGeom prst="line">
            <a:avLst/>
          </a:prstGeom>
          <a:ln cap="flat" w="38100">
            <a:solidFill>
              <a:srgbClr val="000000"/>
            </a:solidFill>
            <a:prstDash val="solid"/>
            <a:headEnd type="none" len="sm" w="sm"/>
            <a:tailEnd type="arrow" len="sm" w="med"/>
          </a:ln>
        </p:spPr>
      </p:sp>
      <p:sp>
        <p:nvSpPr>
          <p:cNvPr name="AutoShape 66" id="66"/>
          <p:cNvSpPr/>
          <p:nvPr/>
        </p:nvSpPr>
        <p:spPr>
          <a:xfrm>
            <a:off x="4350175" y="7413595"/>
            <a:ext cx="1262204" cy="0"/>
          </a:xfrm>
          <a:prstGeom prst="line">
            <a:avLst/>
          </a:prstGeom>
          <a:ln cap="flat" w="38100">
            <a:solidFill>
              <a:srgbClr val="000000"/>
            </a:solidFill>
            <a:prstDash val="solid"/>
            <a:headEnd type="none" len="sm" w="sm"/>
            <a:tailEnd type="arrow" len="sm" w="med"/>
          </a:ln>
        </p:spPr>
      </p:sp>
      <p:sp>
        <p:nvSpPr>
          <p:cNvPr name="AutoShape 67" id="67"/>
          <p:cNvSpPr/>
          <p:nvPr/>
        </p:nvSpPr>
        <p:spPr>
          <a:xfrm>
            <a:off x="7609594" y="7413595"/>
            <a:ext cx="1266825" cy="0"/>
          </a:xfrm>
          <a:prstGeom prst="line">
            <a:avLst/>
          </a:prstGeom>
          <a:ln cap="flat" w="38100">
            <a:solidFill>
              <a:srgbClr val="000000"/>
            </a:solidFill>
            <a:prstDash val="solid"/>
            <a:headEnd type="none" len="sm" w="sm"/>
            <a:tailEnd type="arrow" len="sm" w="med"/>
          </a:ln>
        </p:spPr>
      </p:sp>
      <p:sp>
        <p:nvSpPr>
          <p:cNvPr name="AutoShape 68" id="68"/>
          <p:cNvSpPr/>
          <p:nvPr/>
        </p:nvSpPr>
        <p:spPr>
          <a:xfrm>
            <a:off x="10873633" y="7413595"/>
            <a:ext cx="365532" cy="0"/>
          </a:xfrm>
          <a:prstGeom prst="line">
            <a:avLst/>
          </a:prstGeom>
          <a:ln cap="flat" w="38100">
            <a:solidFill>
              <a:srgbClr val="000000"/>
            </a:solidFill>
            <a:prstDash val="solid"/>
            <a:headEnd type="none" len="sm" w="sm"/>
            <a:tailEnd type="arrow" len="sm" w="med"/>
          </a:ln>
        </p:spPr>
      </p:sp>
      <p:sp>
        <p:nvSpPr>
          <p:cNvPr name="AutoShape 69" id="69"/>
          <p:cNvSpPr/>
          <p:nvPr/>
        </p:nvSpPr>
        <p:spPr>
          <a:xfrm flipV="true">
            <a:off x="13236378" y="7413595"/>
            <a:ext cx="722495" cy="0"/>
          </a:xfrm>
          <a:prstGeom prst="line">
            <a:avLst/>
          </a:prstGeom>
          <a:ln cap="flat" w="38100">
            <a:solidFill>
              <a:srgbClr val="000000"/>
            </a:solidFill>
            <a:prstDash val="solid"/>
            <a:headEnd type="none" len="sm" w="sm"/>
            <a:tailEnd type="arrow" len="sm" w="med"/>
          </a:ln>
        </p:spPr>
      </p:sp>
      <p:sp>
        <p:nvSpPr>
          <p:cNvPr name="AutoShape 70" id="70"/>
          <p:cNvSpPr/>
          <p:nvPr/>
        </p:nvSpPr>
        <p:spPr>
          <a:xfrm flipV="true">
            <a:off x="15956087" y="5905239"/>
            <a:ext cx="1333305" cy="1508356"/>
          </a:xfrm>
          <a:prstGeom prst="line">
            <a:avLst/>
          </a:prstGeom>
          <a:ln cap="flat" w="38100">
            <a:solidFill>
              <a:srgbClr val="000000"/>
            </a:solidFill>
            <a:prstDash val="solid"/>
            <a:headEnd type="none" len="sm" w="sm"/>
            <a:tailEnd type="arrow" len="sm" w="med"/>
          </a:ln>
        </p:spPr>
      </p:sp>
      <p:sp>
        <p:nvSpPr>
          <p:cNvPr name="AutoShape 71" id="71"/>
          <p:cNvSpPr/>
          <p:nvPr/>
        </p:nvSpPr>
        <p:spPr>
          <a:xfrm flipV="true">
            <a:off x="14264217" y="4303817"/>
            <a:ext cx="0" cy="2348040"/>
          </a:xfrm>
          <a:prstGeom prst="line">
            <a:avLst/>
          </a:prstGeom>
          <a:ln cap="flat" w="38100">
            <a:solidFill>
              <a:srgbClr val="000000"/>
            </a:solidFill>
            <a:prstDash val="solid"/>
            <a:headEnd type="none" len="sm" w="sm"/>
            <a:tailEnd type="arrow" len="sm" w="med"/>
          </a:ln>
        </p:spPr>
      </p:sp>
      <p:sp>
        <p:nvSpPr>
          <p:cNvPr name="AutoShape 72" id="72"/>
          <p:cNvSpPr/>
          <p:nvPr/>
        </p:nvSpPr>
        <p:spPr>
          <a:xfrm>
            <a:off x="15603936" y="4303817"/>
            <a:ext cx="0" cy="2348040"/>
          </a:xfrm>
          <a:prstGeom prst="line">
            <a:avLst/>
          </a:prstGeom>
          <a:ln cap="flat" w="38100">
            <a:solidFill>
              <a:srgbClr val="000000"/>
            </a:solidFill>
            <a:prstDash val="solid"/>
            <a:headEnd type="none" len="sm" w="sm"/>
            <a:tailEnd type="arrow" len="sm" w="med"/>
          </a:ln>
        </p:spPr>
      </p:sp>
      <p:sp>
        <p:nvSpPr>
          <p:cNvPr name="AutoShape 73" id="73"/>
          <p:cNvSpPr/>
          <p:nvPr/>
        </p:nvSpPr>
        <p:spPr>
          <a:xfrm flipH="true" flipV="true">
            <a:off x="4468303" y="5905239"/>
            <a:ext cx="2142684" cy="746618"/>
          </a:xfrm>
          <a:prstGeom prst="line">
            <a:avLst/>
          </a:prstGeom>
          <a:ln cap="flat" w="38100">
            <a:solidFill>
              <a:srgbClr val="000000"/>
            </a:solidFill>
            <a:prstDash val="solid"/>
            <a:headEnd type="none" len="sm" w="sm"/>
            <a:tailEnd type="arrow" len="sm" w="med"/>
          </a:ln>
        </p:spPr>
      </p:sp>
      <p:sp>
        <p:nvSpPr>
          <p:cNvPr name="AutoShape 74" id="74"/>
          <p:cNvSpPr/>
          <p:nvPr/>
        </p:nvSpPr>
        <p:spPr>
          <a:xfrm flipH="true">
            <a:off x="5808029" y="3542078"/>
            <a:ext cx="802958" cy="1601422"/>
          </a:xfrm>
          <a:prstGeom prst="line">
            <a:avLst/>
          </a:prstGeom>
          <a:ln cap="flat" w="38100">
            <a:solidFill>
              <a:srgbClr val="000000"/>
            </a:solidFill>
            <a:prstDash val="solid"/>
            <a:headEnd type="none" len="sm" w="sm"/>
            <a:tailEnd type="arrow" len="sm" w="med"/>
          </a:ln>
        </p:spPr>
      </p:sp>
      <p:sp>
        <p:nvSpPr>
          <p:cNvPr name="AutoShape 75" id="75"/>
          <p:cNvSpPr/>
          <p:nvPr/>
        </p:nvSpPr>
        <p:spPr>
          <a:xfrm>
            <a:off x="8353037" y="5905239"/>
            <a:ext cx="1521989" cy="746618"/>
          </a:xfrm>
          <a:prstGeom prst="line">
            <a:avLst/>
          </a:prstGeom>
          <a:ln cap="flat" w="38100">
            <a:solidFill>
              <a:srgbClr val="000000"/>
            </a:solidFill>
            <a:prstDash val="solid"/>
            <a:headEnd type="none" len="sm" w="sm"/>
            <a:tailEnd type="arrow" len="sm" w="med"/>
          </a:ln>
        </p:spPr>
      </p:sp>
      <p:sp>
        <p:nvSpPr>
          <p:cNvPr name="AutoShape 76" id="76"/>
          <p:cNvSpPr/>
          <p:nvPr/>
        </p:nvSpPr>
        <p:spPr>
          <a:xfrm flipH="true">
            <a:off x="6227129" y="3542078"/>
            <a:ext cx="383858" cy="1601422"/>
          </a:xfrm>
          <a:prstGeom prst="line">
            <a:avLst/>
          </a:prstGeom>
          <a:ln cap="flat" w="38100">
            <a:solidFill>
              <a:srgbClr val="000000"/>
            </a:solidFill>
            <a:prstDash val="solid"/>
            <a:headEnd type="none" len="sm" w="sm"/>
            <a:tailEnd type="arrow" len="sm" w="med"/>
          </a:ln>
        </p:spPr>
      </p:sp>
      <p:sp>
        <p:nvSpPr>
          <p:cNvPr name="AutoShape 77" id="77"/>
          <p:cNvSpPr/>
          <p:nvPr/>
        </p:nvSpPr>
        <p:spPr>
          <a:xfrm>
            <a:off x="6610987" y="3542078"/>
            <a:ext cx="432511" cy="1601422"/>
          </a:xfrm>
          <a:prstGeom prst="line">
            <a:avLst/>
          </a:prstGeom>
          <a:ln cap="flat" w="38100">
            <a:solidFill>
              <a:srgbClr val="000000"/>
            </a:solidFill>
            <a:prstDash val="solid"/>
            <a:headEnd type="none" len="sm" w="sm"/>
            <a:tailEnd type="arrow" len="sm" w="med"/>
          </a:ln>
        </p:spPr>
      </p:sp>
      <p:sp>
        <p:nvSpPr>
          <p:cNvPr name="AutoShape 78" id="78"/>
          <p:cNvSpPr/>
          <p:nvPr/>
        </p:nvSpPr>
        <p:spPr>
          <a:xfrm>
            <a:off x="6610987" y="3542078"/>
            <a:ext cx="98845" cy="1601422"/>
          </a:xfrm>
          <a:prstGeom prst="line">
            <a:avLst/>
          </a:prstGeom>
          <a:ln cap="flat" w="38100">
            <a:solidFill>
              <a:srgbClr val="000000"/>
            </a:solidFill>
            <a:prstDash val="sysDot"/>
            <a:headEnd type="none" len="sm" w="sm"/>
            <a:tailEnd type="arrow" len="sm" w="med"/>
          </a:ln>
        </p:spPr>
      </p:sp>
      <p:sp>
        <p:nvSpPr>
          <p:cNvPr name="AutoShape 79" id="79"/>
          <p:cNvSpPr/>
          <p:nvPr/>
        </p:nvSpPr>
        <p:spPr>
          <a:xfrm flipV="true">
            <a:off x="8353037" y="3542078"/>
            <a:ext cx="1521989" cy="839683"/>
          </a:xfrm>
          <a:prstGeom prst="line">
            <a:avLst/>
          </a:prstGeom>
          <a:ln cap="flat" w="38100">
            <a:solidFill>
              <a:srgbClr val="000000"/>
            </a:solidFill>
            <a:prstDash val="solid"/>
            <a:headEnd type="none" len="sm" w="sm"/>
            <a:tailEnd type="arrow" len="sm" w="med"/>
          </a:ln>
        </p:spPr>
      </p:sp>
      <p:sp>
        <p:nvSpPr>
          <p:cNvPr name="AutoShape 80" id="80"/>
          <p:cNvSpPr/>
          <p:nvPr/>
        </p:nvSpPr>
        <p:spPr>
          <a:xfrm flipV="true">
            <a:off x="12237771" y="4428645"/>
            <a:ext cx="0" cy="1284978"/>
          </a:xfrm>
          <a:prstGeom prst="line">
            <a:avLst/>
          </a:prstGeom>
          <a:ln cap="flat" w="38100">
            <a:solidFill>
              <a:srgbClr val="000000"/>
            </a:solidFill>
            <a:prstDash val="solid"/>
            <a:headEnd type="none" len="sm" w="sm"/>
            <a:tailEnd type="arrow" len="sm" w="med"/>
          </a:ln>
        </p:spPr>
      </p:sp>
      <p:sp>
        <p:nvSpPr>
          <p:cNvPr name="TextBox 81" id="81"/>
          <p:cNvSpPr txBox="true"/>
          <p:nvPr/>
        </p:nvSpPr>
        <p:spPr>
          <a:xfrm rot="0">
            <a:off x="6140876" y="4514639"/>
            <a:ext cx="120030" cy="260984"/>
          </a:xfrm>
          <a:prstGeom prst="rect">
            <a:avLst/>
          </a:prstGeom>
        </p:spPr>
        <p:txBody>
          <a:bodyPr anchor="t" rtlCol="false" tIns="0" lIns="0" bIns="0" rIns="0">
            <a:spAutoFit/>
          </a:bodyPr>
          <a:lstStyle/>
          <a:p>
            <a:pPr algn="ctr">
              <a:lnSpc>
                <a:spcPts val="2100"/>
              </a:lnSpc>
              <a:spcBef>
                <a:spcPct val="0"/>
              </a:spcBef>
            </a:pPr>
            <a:r>
              <a:rPr lang="en-US" sz="1400" spc="70">
                <a:solidFill>
                  <a:srgbClr val="000000"/>
                </a:solidFill>
                <a:latin typeface="Aileron Bold"/>
              </a:rPr>
              <a:t>2</a:t>
            </a:r>
          </a:p>
        </p:txBody>
      </p:sp>
      <p:sp>
        <p:nvSpPr>
          <p:cNvPr name="TextBox 82" id="82"/>
          <p:cNvSpPr txBox="true"/>
          <p:nvPr/>
        </p:nvSpPr>
        <p:spPr>
          <a:xfrm rot="0">
            <a:off x="7064490" y="4514639"/>
            <a:ext cx="144066" cy="260984"/>
          </a:xfrm>
          <a:prstGeom prst="rect">
            <a:avLst/>
          </a:prstGeom>
        </p:spPr>
        <p:txBody>
          <a:bodyPr anchor="t" rtlCol="false" tIns="0" lIns="0" bIns="0" rIns="0">
            <a:spAutoFit/>
          </a:bodyPr>
          <a:lstStyle/>
          <a:p>
            <a:pPr algn="ctr">
              <a:lnSpc>
                <a:spcPts val="2100"/>
              </a:lnSpc>
              <a:spcBef>
                <a:spcPct val="0"/>
              </a:spcBef>
            </a:pPr>
            <a:r>
              <a:rPr lang="en-US" sz="1400" spc="70">
                <a:solidFill>
                  <a:srgbClr val="000000"/>
                </a:solidFill>
                <a:latin typeface="Aileron Bold"/>
              </a:rPr>
              <a:t>N</a:t>
            </a:r>
          </a:p>
        </p:txBody>
      </p:sp>
      <p:sp>
        <p:nvSpPr>
          <p:cNvPr name="TextBox 83" id="83"/>
          <p:cNvSpPr txBox="true"/>
          <p:nvPr/>
        </p:nvSpPr>
        <p:spPr>
          <a:xfrm rot="0">
            <a:off x="1378440" y="2542957"/>
            <a:ext cx="929580" cy="190499"/>
          </a:xfrm>
          <a:prstGeom prst="rect">
            <a:avLst/>
          </a:prstGeom>
        </p:spPr>
        <p:txBody>
          <a:bodyPr anchor="t" rtlCol="false" tIns="0" lIns="0" bIns="0" rIns="0">
            <a:spAutoFit/>
          </a:bodyPr>
          <a:lstStyle/>
          <a:p>
            <a:pPr algn="ctr">
              <a:lnSpc>
                <a:spcPts val="1500"/>
              </a:lnSpc>
              <a:spcBef>
                <a:spcPct val="0"/>
              </a:spcBef>
            </a:pPr>
            <a:r>
              <a:rPr lang="en-US" sz="1000" spc="50">
                <a:solidFill>
                  <a:srgbClr val="000000"/>
                </a:solidFill>
                <a:latin typeface="Aileron Bold"/>
              </a:rPr>
              <a:t>User Interface</a:t>
            </a:r>
          </a:p>
        </p:txBody>
      </p:sp>
      <p:sp>
        <p:nvSpPr>
          <p:cNvPr name="TextBox 84" id="84"/>
          <p:cNvSpPr txBox="true"/>
          <p:nvPr/>
        </p:nvSpPr>
        <p:spPr>
          <a:xfrm rot="0">
            <a:off x="1378440" y="7134196"/>
            <a:ext cx="929580" cy="190499"/>
          </a:xfrm>
          <a:prstGeom prst="rect">
            <a:avLst/>
          </a:prstGeom>
        </p:spPr>
        <p:txBody>
          <a:bodyPr anchor="t" rtlCol="false" tIns="0" lIns="0" bIns="0" rIns="0">
            <a:spAutoFit/>
          </a:bodyPr>
          <a:lstStyle/>
          <a:p>
            <a:pPr algn="ctr">
              <a:lnSpc>
                <a:spcPts val="1500"/>
              </a:lnSpc>
              <a:spcBef>
                <a:spcPct val="0"/>
              </a:spcBef>
            </a:pPr>
            <a:r>
              <a:rPr lang="en-US" sz="1000" spc="50">
                <a:solidFill>
                  <a:srgbClr val="000000"/>
                </a:solidFill>
                <a:latin typeface="Aileron Bold"/>
              </a:rPr>
              <a:t>User Interface</a:t>
            </a:r>
          </a:p>
        </p:txBody>
      </p:sp>
      <p:sp>
        <p:nvSpPr>
          <p:cNvPr name="TextBox 85" id="85"/>
          <p:cNvSpPr txBox="true"/>
          <p:nvPr/>
        </p:nvSpPr>
        <p:spPr>
          <a:xfrm rot="0">
            <a:off x="4666579" y="7210396"/>
            <a:ext cx="533028" cy="190499"/>
          </a:xfrm>
          <a:prstGeom prst="rect">
            <a:avLst/>
          </a:prstGeom>
        </p:spPr>
        <p:txBody>
          <a:bodyPr anchor="t" rtlCol="false" tIns="0" lIns="0" bIns="0" rIns="0">
            <a:spAutoFit/>
          </a:bodyPr>
          <a:lstStyle/>
          <a:p>
            <a:pPr algn="ctr">
              <a:lnSpc>
                <a:spcPts val="1500"/>
              </a:lnSpc>
              <a:spcBef>
                <a:spcPct val="0"/>
              </a:spcBef>
            </a:pPr>
            <a:r>
              <a:rPr lang="en-US" sz="1000" spc="50">
                <a:solidFill>
                  <a:srgbClr val="000000"/>
                </a:solidFill>
                <a:latin typeface="Aileron Bold"/>
              </a:rPr>
              <a:t>Fast API</a:t>
            </a:r>
          </a:p>
        </p:txBody>
      </p:sp>
      <p:sp>
        <p:nvSpPr>
          <p:cNvPr name="TextBox 86" id="86"/>
          <p:cNvSpPr txBox="true"/>
          <p:nvPr/>
        </p:nvSpPr>
        <p:spPr>
          <a:xfrm rot="0">
            <a:off x="7666180" y="7232621"/>
            <a:ext cx="1048506" cy="120020"/>
          </a:xfrm>
          <a:prstGeom prst="rect">
            <a:avLst/>
          </a:prstGeom>
        </p:spPr>
        <p:txBody>
          <a:bodyPr anchor="t" rtlCol="false" tIns="0" lIns="0" bIns="0" rIns="0">
            <a:spAutoFit/>
          </a:bodyPr>
          <a:lstStyle/>
          <a:p>
            <a:pPr algn="ctr">
              <a:lnSpc>
                <a:spcPts val="900"/>
              </a:lnSpc>
              <a:spcBef>
                <a:spcPct val="0"/>
              </a:spcBef>
            </a:pPr>
            <a:r>
              <a:rPr lang="en-US" sz="600" spc="30">
                <a:solidFill>
                  <a:srgbClr val="000000"/>
                </a:solidFill>
                <a:latin typeface="Aileron Bold"/>
              </a:rPr>
              <a:t>Wait for receivers to arrive</a:t>
            </a:r>
          </a:p>
        </p:txBody>
      </p:sp>
      <p:sp>
        <p:nvSpPr>
          <p:cNvPr name="TextBox 87" id="87"/>
          <p:cNvSpPr txBox="true"/>
          <p:nvPr/>
        </p:nvSpPr>
        <p:spPr>
          <a:xfrm rot="-3185862">
            <a:off x="12955042" y="2059958"/>
            <a:ext cx="1253621" cy="120020"/>
          </a:xfrm>
          <a:prstGeom prst="rect">
            <a:avLst/>
          </a:prstGeom>
        </p:spPr>
        <p:txBody>
          <a:bodyPr anchor="t" rtlCol="false" tIns="0" lIns="0" bIns="0" rIns="0">
            <a:spAutoFit/>
          </a:bodyPr>
          <a:lstStyle/>
          <a:p>
            <a:pPr algn="ctr">
              <a:lnSpc>
                <a:spcPts val="900"/>
              </a:lnSpc>
              <a:spcBef>
                <a:spcPct val="0"/>
              </a:spcBef>
            </a:pPr>
            <a:r>
              <a:rPr lang="en-US" sz="600" spc="30">
                <a:solidFill>
                  <a:srgbClr val="000000"/>
                </a:solidFill>
                <a:latin typeface="Aileron Bold"/>
              </a:rPr>
              <a:t>No error in during Decryption</a:t>
            </a:r>
          </a:p>
        </p:txBody>
      </p:sp>
      <p:sp>
        <p:nvSpPr>
          <p:cNvPr name="TextBox 88" id="88"/>
          <p:cNvSpPr txBox="true"/>
          <p:nvPr/>
        </p:nvSpPr>
        <p:spPr>
          <a:xfrm rot="2852663">
            <a:off x="12976902" y="3203910"/>
            <a:ext cx="1253621" cy="120020"/>
          </a:xfrm>
          <a:prstGeom prst="rect">
            <a:avLst/>
          </a:prstGeom>
        </p:spPr>
        <p:txBody>
          <a:bodyPr anchor="t" rtlCol="false" tIns="0" lIns="0" bIns="0" rIns="0">
            <a:spAutoFit/>
          </a:bodyPr>
          <a:lstStyle/>
          <a:p>
            <a:pPr algn="ctr">
              <a:lnSpc>
                <a:spcPts val="900"/>
              </a:lnSpc>
              <a:spcBef>
                <a:spcPct val="0"/>
              </a:spcBef>
            </a:pPr>
            <a:r>
              <a:rPr lang="en-US" sz="600" spc="30">
                <a:solidFill>
                  <a:srgbClr val="000000"/>
                </a:solidFill>
                <a:latin typeface="Aileron Bold"/>
              </a:rPr>
              <a:t>An Error Exists for a packet</a:t>
            </a:r>
          </a:p>
        </p:txBody>
      </p:sp>
      <p:grpSp>
        <p:nvGrpSpPr>
          <p:cNvPr name="Group 89" id="89"/>
          <p:cNvGrpSpPr/>
          <p:nvPr/>
        </p:nvGrpSpPr>
        <p:grpSpPr>
          <a:xfrm rot="0">
            <a:off x="16290786" y="1895518"/>
            <a:ext cx="1997214" cy="1523477"/>
            <a:chOff x="0" y="0"/>
            <a:chExt cx="526015" cy="401245"/>
          </a:xfrm>
        </p:grpSpPr>
        <p:sp>
          <p:nvSpPr>
            <p:cNvPr name="Freeform 90" id="90"/>
            <p:cNvSpPr/>
            <p:nvPr/>
          </p:nvSpPr>
          <p:spPr>
            <a:xfrm flipH="false" flipV="false" rot="0">
              <a:off x="0" y="0"/>
              <a:ext cx="526015" cy="401245"/>
            </a:xfrm>
            <a:custGeom>
              <a:avLst/>
              <a:gdLst/>
              <a:ahLst/>
              <a:cxnLst/>
              <a:rect r="r" b="b" t="t" l="l"/>
              <a:pathLst>
                <a:path h="401245" w="526015">
                  <a:moveTo>
                    <a:pt x="197694" y="0"/>
                  </a:moveTo>
                  <a:lnTo>
                    <a:pt x="328321" y="0"/>
                  </a:lnTo>
                  <a:cubicBezTo>
                    <a:pt x="380753" y="0"/>
                    <a:pt x="431037" y="20828"/>
                    <a:pt x="468112" y="57903"/>
                  </a:cubicBezTo>
                  <a:cubicBezTo>
                    <a:pt x="505187" y="94978"/>
                    <a:pt x="526015" y="145263"/>
                    <a:pt x="526015" y="197694"/>
                  </a:cubicBezTo>
                  <a:lnTo>
                    <a:pt x="526015" y="203551"/>
                  </a:lnTo>
                  <a:cubicBezTo>
                    <a:pt x="526015" y="255983"/>
                    <a:pt x="505187" y="306267"/>
                    <a:pt x="468112" y="343342"/>
                  </a:cubicBezTo>
                  <a:cubicBezTo>
                    <a:pt x="431037" y="380417"/>
                    <a:pt x="380753" y="401245"/>
                    <a:pt x="328321" y="401245"/>
                  </a:cubicBezTo>
                  <a:lnTo>
                    <a:pt x="197694" y="401245"/>
                  </a:lnTo>
                  <a:cubicBezTo>
                    <a:pt x="145263" y="401245"/>
                    <a:pt x="94978" y="380417"/>
                    <a:pt x="57903" y="343342"/>
                  </a:cubicBezTo>
                  <a:cubicBezTo>
                    <a:pt x="20828" y="306267"/>
                    <a:pt x="0" y="255983"/>
                    <a:pt x="0" y="203551"/>
                  </a:cubicBezTo>
                  <a:lnTo>
                    <a:pt x="0" y="197694"/>
                  </a:lnTo>
                  <a:cubicBezTo>
                    <a:pt x="0" y="145263"/>
                    <a:pt x="20828" y="94978"/>
                    <a:pt x="57903" y="57903"/>
                  </a:cubicBezTo>
                  <a:cubicBezTo>
                    <a:pt x="94978" y="20828"/>
                    <a:pt x="145263" y="0"/>
                    <a:pt x="197694" y="0"/>
                  </a:cubicBezTo>
                  <a:close/>
                </a:path>
              </a:pathLst>
            </a:custGeom>
            <a:solidFill>
              <a:srgbClr val="0CC0DF"/>
            </a:solidFill>
          </p:spPr>
        </p:sp>
        <p:sp>
          <p:nvSpPr>
            <p:cNvPr name="TextBox 91" id="91"/>
            <p:cNvSpPr txBox="true"/>
            <p:nvPr/>
          </p:nvSpPr>
          <p:spPr>
            <a:xfrm>
              <a:off x="0" y="-38100"/>
              <a:ext cx="526015" cy="439345"/>
            </a:xfrm>
            <a:prstGeom prst="rect">
              <a:avLst/>
            </a:prstGeom>
          </p:spPr>
          <p:txBody>
            <a:bodyPr anchor="ctr" rtlCol="false" tIns="50800" lIns="50800" bIns="50800" rIns="50800"/>
            <a:lstStyle/>
            <a:p>
              <a:pPr algn="ctr" marL="215906" indent="-107953" lvl="1">
                <a:lnSpc>
                  <a:spcPts val="1500"/>
                </a:lnSpc>
                <a:buFont typeface="Arial"/>
                <a:buChar char="•"/>
              </a:pPr>
              <a:r>
                <a:rPr lang="en-US" sz="1000" spc="50">
                  <a:solidFill>
                    <a:srgbClr val="000000"/>
                  </a:solidFill>
                  <a:latin typeface="Aileron Bold"/>
                </a:rPr>
                <a:t>Sort the packets</a:t>
              </a:r>
            </a:p>
            <a:p>
              <a:pPr algn="ctr" marL="215906" indent="-107953" lvl="1">
                <a:lnSpc>
                  <a:spcPts val="1500"/>
                </a:lnSpc>
                <a:buFont typeface="Arial"/>
                <a:buChar char="•"/>
              </a:pPr>
              <a:r>
                <a:rPr lang="en-US" sz="1000" spc="50">
                  <a:solidFill>
                    <a:srgbClr val="000000"/>
                  </a:solidFill>
                  <a:latin typeface="Aileron Bold"/>
                </a:rPr>
                <a:t>File Hashing to finally check the file Integrity</a:t>
              </a:r>
            </a:p>
          </p:txBody>
        </p:sp>
      </p:grpSp>
      <p:sp>
        <p:nvSpPr>
          <p:cNvPr name="AutoShape 92" id="92"/>
          <p:cNvSpPr/>
          <p:nvPr/>
        </p:nvSpPr>
        <p:spPr>
          <a:xfrm>
            <a:off x="15956087" y="1790439"/>
            <a:ext cx="334698" cy="866818"/>
          </a:xfrm>
          <a:prstGeom prst="line">
            <a:avLst/>
          </a:prstGeom>
          <a:ln cap="flat" w="38100">
            <a:solidFill>
              <a:srgbClr val="000000"/>
            </a:solidFill>
            <a:prstDash val="solid"/>
            <a:headEnd type="none" len="sm" w="sm"/>
            <a:tailEnd type="arrow" len="sm" w="med"/>
          </a:ln>
        </p:spPr>
      </p:sp>
      <p:sp>
        <p:nvSpPr>
          <p:cNvPr name="AutoShape 93" id="93"/>
          <p:cNvSpPr/>
          <p:nvPr/>
        </p:nvSpPr>
        <p:spPr>
          <a:xfrm flipV="true">
            <a:off x="15956087" y="2657257"/>
            <a:ext cx="334698" cy="884822"/>
          </a:xfrm>
          <a:prstGeom prst="line">
            <a:avLst/>
          </a:prstGeom>
          <a:ln cap="flat" w="38100">
            <a:solidFill>
              <a:srgbClr val="000000"/>
            </a:solidFill>
            <a:prstDash val="solid"/>
            <a:headEnd type="none" len="sm" w="sm"/>
            <a:tailEnd type="arrow" len="sm" w="med"/>
          </a:ln>
        </p:spPr>
      </p:sp>
      <p:sp>
        <p:nvSpPr>
          <p:cNvPr name="TextBox 94" id="94"/>
          <p:cNvSpPr txBox="true"/>
          <p:nvPr/>
        </p:nvSpPr>
        <p:spPr>
          <a:xfrm rot="0">
            <a:off x="4666579" y="2589841"/>
            <a:ext cx="533028" cy="190499"/>
          </a:xfrm>
          <a:prstGeom prst="rect">
            <a:avLst/>
          </a:prstGeom>
        </p:spPr>
        <p:txBody>
          <a:bodyPr anchor="t" rtlCol="false" tIns="0" lIns="0" bIns="0" rIns="0">
            <a:spAutoFit/>
          </a:bodyPr>
          <a:lstStyle/>
          <a:p>
            <a:pPr algn="ctr">
              <a:lnSpc>
                <a:spcPts val="1500"/>
              </a:lnSpc>
              <a:spcBef>
                <a:spcPct val="0"/>
              </a:spcBef>
            </a:pPr>
            <a:r>
              <a:rPr lang="en-US" sz="1000" spc="50">
                <a:solidFill>
                  <a:srgbClr val="000000"/>
                </a:solidFill>
                <a:latin typeface="Aileron Bold"/>
              </a:rPr>
              <a:t>Fast API</a:t>
            </a:r>
          </a:p>
        </p:txBody>
      </p:sp>
      <p:sp>
        <p:nvSpPr>
          <p:cNvPr name="TextBox 95" id="95"/>
          <p:cNvSpPr txBox="true"/>
          <p:nvPr/>
        </p:nvSpPr>
        <p:spPr>
          <a:xfrm rot="0">
            <a:off x="3321080" y="-480"/>
            <a:ext cx="10787211" cy="1021436"/>
          </a:xfrm>
          <a:prstGeom prst="rect">
            <a:avLst/>
          </a:prstGeom>
        </p:spPr>
        <p:txBody>
          <a:bodyPr anchor="t" rtlCol="false" tIns="0" lIns="0" bIns="0" rIns="0">
            <a:spAutoFit/>
          </a:bodyPr>
          <a:lstStyle/>
          <a:p>
            <a:pPr algn="ctr">
              <a:lnSpc>
                <a:spcPts val="8535"/>
              </a:lnSpc>
              <a:spcBef>
                <a:spcPct val="0"/>
              </a:spcBef>
            </a:pPr>
            <a:r>
              <a:rPr lang="en-US" sz="5690" spc="284" u="sng">
                <a:solidFill>
                  <a:srgbClr val="000000"/>
                </a:solidFill>
                <a:latin typeface="Aileron Bold"/>
              </a:rPr>
              <a:t>WORKFLOW ARCHITECTURE</a:t>
            </a:r>
          </a:p>
        </p:txBody>
      </p:sp>
      <p:sp>
        <p:nvSpPr>
          <p:cNvPr name="TextBox 96" id="96"/>
          <p:cNvSpPr txBox="true"/>
          <p:nvPr/>
        </p:nvSpPr>
        <p:spPr>
          <a:xfrm rot="0">
            <a:off x="7687935" y="2599366"/>
            <a:ext cx="1004996" cy="120020"/>
          </a:xfrm>
          <a:prstGeom prst="rect">
            <a:avLst/>
          </a:prstGeom>
        </p:spPr>
        <p:txBody>
          <a:bodyPr anchor="t" rtlCol="false" tIns="0" lIns="0" bIns="0" rIns="0">
            <a:spAutoFit/>
          </a:bodyPr>
          <a:lstStyle/>
          <a:p>
            <a:pPr algn="ctr">
              <a:lnSpc>
                <a:spcPts val="900"/>
              </a:lnSpc>
              <a:spcBef>
                <a:spcPct val="0"/>
              </a:spcBef>
            </a:pPr>
            <a:r>
              <a:rPr lang="en-US" sz="600" spc="30">
                <a:solidFill>
                  <a:srgbClr val="000000"/>
                </a:solidFill>
                <a:latin typeface="Aileron Bold"/>
              </a:rPr>
              <a:t>Wait for the Sender’s Info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44190" y="2503676"/>
            <a:ext cx="5351860" cy="1482725"/>
          </a:xfrm>
          <a:prstGeom prst="rect">
            <a:avLst/>
          </a:prstGeom>
        </p:spPr>
        <p:txBody>
          <a:bodyPr anchor="t" rtlCol="false" tIns="0" lIns="0" bIns="0" rIns="0">
            <a:spAutoFit/>
          </a:bodyPr>
          <a:lstStyle/>
          <a:p>
            <a:pPr>
              <a:lnSpc>
                <a:spcPts val="3999"/>
              </a:lnSpc>
            </a:pPr>
            <a:r>
              <a:rPr lang="en-US" sz="2499">
                <a:solidFill>
                  <a:srgbClr val="2E2E2E"/>
                </a:solidFill>
                <a:latin typeface="Montserrat Classic"/>
              </a:rPr>
              <a:t>We have ensured a dynamic UI that is Elegant yet easy to use for the users</a:t>
            </a:r>
          </a:p>
        </p:txBody>
      </p:sp>
      <p:sp>
        <p:nvSpPr>
          <p:cNvPr name="Freeform 5" id="5"/>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54779" y="4685019"/>
            <a:ext cx="8368496" cy="4573281"/>
          </a:xfrm>
          <a:custGeom>
            <a:avLst/>
            <a:gdLst/>
            <a:ahLst/>
            <a:cxnLst/>
            <a:rect r="r" b="b" t="t" l="l"/>
            <a:pathLst>
              <a:path h="4573281" w="8368496">
                <a:moveTo>
                  <a:pt x="0" y="0"/>
                </a:moveTo>
                <a:lnTo>
                  <a:pt x="8368495" y="0"/>
                </a:lnTo>
                <a:lnTo>
                  <a:pt x="8368495" y="4573281"/>
                </a:lnTo>
                <a:lnTo>
                  <a:pt x="0" y="4573281"/>
                </a:lnTo>
                <a:lnTo>
                  <a:pt x="0" y="0"/>
                </a:lnTo>
                <a:close/>
              </a:path>
            </a:pathLst>
          </a:custGeom>
          <a:blipFill>
            <a:blip r:embed="rId8"/>
            <a:stretch>
              <a:fillRect l="0" t="0" r="-6114" b="0"/>
            </a:stretch>
          </a:blipFill>
        </p:spPr>
      </p:sp>
      <p:sp>
        <p:nvSpPr>
          <p:cNvPr name="Freeform 7" id="7"/>
          <p:cNvSpPr/>
          <p:nvPr/>
        </p:nvSpPr>
        <p:spPr>
          <a:xfrm flipH="false" flipV="false" rot="0">
            <a:off x="9022054" y="84359"/>
            <a:ext cx="8237246" cy="5059141"/>
          </a:xfrm>
          <a:custGeom>
            <a:avLst/>
            <a:gdLst/>
            <a:ahLst/>
            <a:cxnLst/>
            <a:rect r="r" b="b" t="t" l="l"/>
            <a:pathLst>
              <a:path h="5059141" w="8237246">
                <a:moveTo>
                  <a:pt x="0" y="0"/>
                </a:moveTo>
                <a:lnTo>
                  <a:pt x="8237246" y="0"/>
                </a:lnTo>
                <a:lnTo>
                  <a:pt x="8237246" y="5059141"/>
                </a:lnTo>
                <a:lnTo>
                  <a:pt x="0" y="5059141"/>
                </a:lnTo>
                <a:lnTo>
                  <a:pt x="0" y="0"/>
                </a:lnTo>
                <a:close/>
              </a:path>
            </a:pathLst>
          </a:custGeom>
          <a:blipFill>
            <a:blip r:embed="rId9"/>
            <a:stretch>
              <a:fillRect l="-9628" t="0" r="-9628" b="0"/>
            </a:stretch>
          </a:blipFill>
        </p:spPr>
      </p:sp>
      <p:sp>
        <p:nvSpPr>
          <p:cNvPr name="Freeform 8" id="8"/>
          <p:cNvSpPr/>
          <p:nvPr/>
        </p:nvSpPr>
        <p:spPr>
          <a:xfrm flipH="false" flipV="false" rot="0">
            <a:off x="9022054" y="5601045"/>
            <a:ext cx="8237246" cy="4557919"/>
          </a:xfrm>
          <a:custGeom>
            <a:avLst/>
            <a:gdLst/>
            <a:ahLst/>
            <a:cxnLst/>
            <a:rect r="r" b="b" t="t" l="l"/>
            <a:pathLst>
              <a:path h="4557919" w="8237246">
                <a:moveTo>
                  <a:pt x="0" y="0"/>
                </a:moveTo>
                <a:lnTo>
                  <a:pt x="8237246" y="0"/>
                </a:lnTo>
                <a:lnTo>
                  <a:pt x="8237246" y="4557919"/>
                </a:lnTo>
                <a:lnTo>
                  <a:pt x="0" y="4557919"/>
                </a:lnTo>
                <a:lnTo>
                  <a:pt x="0" y="0"/>
                </a:lnTo>
                <a:close/>
              </a:path>
            </a:pathLst>
          </a:custGeom>
          <a:blipFill>
            <a:blip r:embed="rId10"/>
            <a:stretch>
              <a:fillRect l="-3848" t="0" r="-3848" b="-237"/>
            </a:stretch>
          </a:blipFill>
        </p:spPr>
      </p:sp>
      <p:sp>
        <p:nvSpPr>
          <p:cNvPr name="TextBox 9" id="9"/>
          <p:cNvSpPr txBox="true"/>
          <p:nvPr/>
        </p:nvSpPr>
        <p:spPr>
          <a:xfrm rot="0">
            <a:off x="1028700" y="1190625"/>
            <a:ext cx="6485068" cy="1209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UI DESIGN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2556497" y="-2077571"/>
            <a:ext cx="10443683" cy="8487866"/>
          </a:xfrm>
          <a:custGeom>
            <a:avLst/>
            <a:gdLst/>
            <a:ahLst/>
            <a:cxnLst/>
            <a:rect r="r" b="b" t="t" l="l"/>
            <a:pathLst>
              <a:path h="8487866" w="10443683">
                <a:moveTo>
                  <a:pt x="0" y="0"/>
                </a:moveTo>
                <a:lnTo>
                  <a:pt x="10443682" y="0"/>
                </a:lnTo>
                <a:lnTo>
                  <a:pt x="10443682"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4193141" y="6414791"/>
            <a:ext cx="10443683" cy="8487866"/>
          </a:xfrm>
          <a:custGeom>
            <a:avLst/>
            <a:gdLst/>
            <a:ahLst/>
            <a:cxnLst/>
            <a:rect r="r" b="b" t="t" l="l"/>
            <a:pathLst>
              <a:path h="8487866" w="10443683">
                <a:moveTo>
                  <a:pt x="0" y="0"/>
                </a:moveTo>
                <a:lnTo>
                  <a:pt x="10443682" y="0"/>
                </a:lnTo>
                <a:lnTo>
                  <a:pt x="10443682"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09283" y="3110896"/>
            <a:ext cx="4925533" cy="2328094"/>
          </a:xfrm>
          <a:custGeom>
            <a:avLst/>
            <a:gdLst/>
            <a:ahLst/>
            <a:cxnLst/>
            <a:rect r="r" b="b" t="t" l="l"/>
            <a:pathLst>
              <a:path h="2328094" w="4925533">
                <a:moveTo>
                  <a:pt x="0" y="0"/>
                </a:moveTo>
                <a:lnTo>
                  <a:pt x="4925533" y="0"/>
                </a:lnTo>
                <a:lnTo>
                  <a:pt x="4925533" y="2328094"/>
                </a:lnTo>
                <a:lnTo>
                  <a:pt x="0" y="2328094"/>
                </a:lnTo>
                <a:lnTo>
                  <a:pt x="0" y="0"/>
                </a:lnTo>
                <a:close/>
              </a:path>
            </a:pathLst>
          </a:custGeom>
          <a:blipFill>
            <a:blip r:embed="rId4"/>
            <a:stretch>
              <a:fillRect l="0" t="0" r="-28979" b="0"/>
            </a:stretch>
          </a:blipFill>
        </p:spPr>
      </p:sp>
      <p:sp>
        <p:nvSpPr>
          <p:cNvPr name="Freeform 5" id="5"/>
          <p:cNvSpPr/>
          <p:nvPr/>
        </p:nvSpPr>
        <p:spPr>
          <a:xfrm flipH="false" flipV="false" rot="0">
            <a:off x="209283" y="5559609"/>
            <a:ext cx="4925533" cy="4580023"/>
          </a:xfrm>
          <a:custGeom>
            <a:avLst/>
            <a:gdLst/>
            <a:ahLst/>
            <a:cxnLst/>
            <a:rect r="r" b="b" t="t" l="l"/>
            <a:pathLst>
              <a:path h="4580023" w="4925533">
                <a:moveTo>
                  <a:pt x="0" y="0"/>
                </a:moveTo>
                <a:lnTo>
                  <a:pt x="4925533" y="0"/>
                </a:lnTo>
                <a:lnTo>
                  <a:pt x="4925533" y="4580024"/>
                </a:lnTo>
                <a:lnTo>
                  <a:pt x="0" y="4580024"/>
                </a:lnTo>
                <a:lnTo>
                  <a:pt x="0" y="0"/>
                </a:lnTo>
                <a:close/>
              </a:path>
            </a:pathLst>
          </a:custGeom>
          <a:blipFill>
            <a:blip r:embed="rId5"/>
            <a:stretch>
              <a:fillRect l="0" t="0" r="-28979" b="0"/>
            </a:stretch>
          </a:blipFill>
        </p:spPr>
      </p:sp>
      <p:sp>
        <p:nvSpPr>
          <p:cNvPr name="Freeform 6" id="6"/>
          <p:cNvSpPr/>
          <p:nvPr/>
        </p:nvSpPr>
        <p:spPr>
          <a:xfrm flipH="false" flipV="false" rot="0">
            <a:off x="6562219" y="3110896"/>
            <a:ext cx="4943978" cy="2240304"/>
          </a:xfrm>
          <a:custGeom>
            <a:avLst/>
            <a:gdLst/>
            <a:ahLst/>
            <a:cxnLst/>
            <a:rect r="r" b="b" t="t" l="l"/>
            <a:pathLst>
              <a:path h="2240304" w="4943978">
                <a:moveTo>
                  <a:pt x="0" y="0"/>
                </a:moveTo>
                <a:lnTo>
                  <a:pt x="4943978" y="0"/>
                </a:lnTo>
                <a:lnTo>
                  <a:pt x="4943978" y="2240304"/>
                </a:lnTo>
                <a:lnTo>
                  <a:pt x="0" y="2240304"/>
                </a:lnTo>
                <a:lnTo>
                  <a:pt x="0" y="0"/>
                </a:lnTo>
                <a:close/>
              </a:path>
            </a:pathLst>
          </a:custGeom>
          <a:blipFill>
            <a:blip r:embed="rId6"/>
            <a:stretch>
              <a:fillRect l="0" t="0" r="-27229" b="-2892"/>
            </a:stretch>
          </a:blipFill>
        </p:spPr>
      </p:sp>
      <p:sp>
        <p:nvSpPr>
          <p:cNvPr name="Freeform 7" id="7"/>
          <p:cNvSpPr/>
          <p:nvPr/>
        </p:nvSpPr>
        <p:spPr>
          <a:xfrm flipH="false" flipV="false" rot="0">
            <a:off x="12286666" y="3082262"/>
            <a:ext cx="5491672" cy="2297572"/>
          </a:xfrm>
          <a:custGeom>
            <a:avLst/>
            <a:gdLst/>
            <a:ahLst/>
            <a:cxnLst/>
            <a:rect r="r" b="b" t="t" l="l"/>
            <a:pathLst>
              <a:path h="2297572" w="5491672">
                <a:moveTo>
                  <a:pt x="0" y="0"/>
                </a:moveTo>
                <a:lnTo>
                  <a:pt x="5491672" y="0"/>
                </a:lnTo>
                <a:lnTo>
                  <a:pt x="5491672" y="2297572"/>
                </a:lnTo>
                <a:lnTo>
                  <a:pt x="0" y="2297572"/>
                </a:lnTo>
                <a:lnTo>
                  <a:pt x="0" y="0"/>
                </a:lnTo>
                <a:close/>
              </a:path>
            </a:pathLst>
          </a:custGeom>
          <a:blipFill>
            <a:blip r:embed="rId7"/>
            <a:stretch>
              <a:fillRect l="0" t="0" r="-41707" b="0"/>
            </a:stretch>
          </a:blipFill>
        </p:spPr>
      </p:sp>
      <p:sp>
        <p:nvSpPr>
          <p:cNvPr name="TextBox 8" id="8"/>
          <p:cNvSpPr txBox="true"/>
          <p:nvPr/>
        </p:nvSpPr>
        <p:spPr>
          <a:xfrm rot="0">
            <a:off x="5134816" y="285750"/>
            <a:ext cx="8018368" cy="1880612"/>
          </a:xfrm>
          <a:prstGeom prst="rect">
            <a:avLst/>
          </a:prstGeom>
        </p:spPr>
        <p:txBody>
          <a:bodyPr anchor="t" rtlCol="false" tIns="0" lIns="0" bIns="0" rIns="0">
            <a:spAutoFit/>
          </a:bodyPr>
          <a:lstStyle/>
          <a:p>
            <a:pPr>
              <a:lnSpc>
                <a:spcPts val="14074"/>
              </a:lnSpc>
            </a:pPr>
            <a:r>
              <a:rPr lang="en-US" sz="14216">
                <a:solidFill>
                  <a:srgbClr val="004AAD"/>
                </a:solidFill>
                <a:latin typeface="Montserrat Classic Bold"/>
              </a:rPr>
              <a:t>TESTING</a:t>
            </a:r>
          </a:p>
        </p:txBody>
      </p:sp>
      <p:sp>
        <p:nvSpPr>
          <p:cNvPr name="TextBox 9" id="9"/>
          <p:cNvSpPr txBox="true"/>
          <p:nvPr/>
        </p:nvSpPr>
        <p:spPr>
          <a:xfrm rot="0">
            <a:off x="1028700" y="2456875"/>
            <a:ext cx="3631990" cy="533401"/>
          </a:xfrm>
          <a:prstGeom prst="rect">
            <a:avLst/>
          </a:prstGeom>
        </p:spPr>
        <p:txBody>
          <a:bodyPr anchor="t" rtlCol="false" tIns="0" lIns="0" bIns="0" rIns="0">
            <a:spAutoFit/>
          </a:bodyPr>
          <a:lstStyle/>
          <a:p>
            <a:pPr algn="ctr">
              <a:lnSpc>
                <a:spcPts val="4499"/>
              </a:lnSpc>
              <a:spcBef>
                <a:spcPct val="0"/>
              </a:spcBef>
            </a:pPr>
            <a:r>
              <a:rPr lang="en-US" sz="2999" spc="149">
                <a:solidFill>
                  <a:srgbClr val="004AAD"/>
                </a:solidFill>
                <a:latin typeface="Aileron Bold"/>
              </a:rPr>
              <a:t>190 MB File</a:t>
            </a:r>
          </a:p>
        </p:txBody>
      </p:sp>
      <p:sp>
        <p:nvSpPr>
          <p:cNvPr name="TextBox 10" id="10"/>
          <p:cNvSpPr txBox="true"/>
          <p:nvPr/>
        </p:nvSpPr>
        <p:spPr>
          <a:xfrm rot="0">
            <a:off x="7328005" y="2456875"/>
            <a:ext cx="3631990" cy="533401"/>
          </a:xfrm>
          <a:prstGeom prst="rect">
            <a:avLst/>
          </a:prstGeom>
        </p:spPr>
        <p:txBody>
          <a:bodyPr anchor="t" rtlCol="false" tIns="0" lIns="0" bIns="0" rIns="0">
            <a:spAutoFit/>
          </a:bodyPr>
          <a:lstStyle/>
          <a:p>
            <a:pPr algn="ctr">
              <a:lnSpc>
                <a:spcPts val="4499"/>
              </a:lnSpc>
              <a:spcBef>
                <a:spcPct val="0"/>
              </a:spcBef>
            </a:pPr>
            <a:r>
              <a:rPr lang="en-US" sz="2999" spc="149">
                <a:solidFill>
                  <a:srgbClr val="004AAD"/>
                </a:solidFill>
                <a:latin typeface="Aileron Bold"/>
              </a:rPr>
              <a:t>750 MB File</a:t>
            </a:r>
          </a:p>
        </p:txBody>
      </p:sp>
      <p:sp>
        <p:nvSpPr>
          <p:cNvPr name="TextBox 11" id="11"/>
          <p:cNvSpPr txBox="true"/>
          <p:nvPr/>
        </p:nvSpPr>
        <p:spPr>
          <a:xfrm rot="0">
            <a:off x="13627310" y="2456875"/>
            <a:ext cx="3631990" cy="533401"/>
          </a:xfrm>
          <a:prstGeom prst="rect">
            <a:avLst/>
          </a:prstGeom>
        </p:spPr>
        <p:txBody>
          <a:bodyPr anchor="t" rtlCol="false" tIns="0" lIns="0" bIns="0" rIns="0">
            <a:spAutoFit/>
          </a:bodyPr>
          <a:lstStyle/>
          <a:p>
            <a:pPr algn="ctr">
              <a:lnSpc>
                <a:spcPts val="4499"/>
              </a:lnSpc>
              <a:spcBef>
                <a:spcPct val="0"/>
              </a:spcBef>
            </a:pPr>
            <a:r>
              <a:rPr lang="en-US" sz="2999" spc="149">
                <a:solidFill>
                  <a:srgbClr val="004AAD"/>
                </a:solidFill>
                <a:latin typeface="Aileron Bold"/>
              </a:rPr>
              <a:t>1.5GB File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9007" y="2022295"/>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11642">
            <a:off x="12556497" y="-2077571"/>
            <a:ext cx="10443683" cy="8487866"/>
          </a:xfrm>
          <a:custGeom>
            <a:avLst/>
            <a:gdLst/>
            <a:ahLst/>
            <a:cxnLst/>
            <a:rect r="r" b="b" t="t" l="l"/>
            <a:pathLst>
              <a:path h="8487866" w="10443683">
                <a:moveTo>
                  <a:pt x="0" y="0"/>
                </a:moveTo>
                <a:lnTo>
                  <a:pt x="10443682" y="0"/>
                </a:lnTo>
                <a:lnTo>
                  <a:pt x="10443682"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111642">
            <a:off x="-4193141" y="6414791"/>
            <a:ext cx="10443683" cy="8487866"/>
          </a:xfrm>
          <a:custGeom>
            <a:avLst/>
            <a:gdLst/>
            <a:ahLst/>
            <a:cxnLst/>
            <a:rect r="r" b="b" t="t" l="l"/>
            <a:pathLst>
              <a:path h="8487866" w="10443683">
                <a:moveTo>
                  <a:pt x="0" y="0"/>
                </a:moveTo>
                <a:lnTo>
                  <a:pt x="10443682" y="0"/>
                </a:lnTo>
                <a:lnTo>
                  <a:pt x="10443682"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1574395" y="5510167"/>
            <a:ext cx="14129964" cy="34971"/>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1512239" y="5342222"/>
            <a:ext cx="501082" cy="5010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4D4"/>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686905" y="6640499"/>
            <a:ext cx="2001548" cy="126322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Team formation and project allocation</a:t>
            </a:r>
          </a:p>
        </p:txBody>
      </p:sp>
      <p:sp>
        <p:nvSpPr>
          <p:cNvPr name="TextBox 10" id="10"/>
          <p:cNvSpPr txBox="true"/>
          <p:nvPr/>
        </p:nvSpPr>
        <p:spPr>
          <a:xfrm rot="0">
            <a:off x="660907"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01</a:t>
            </a:r>
          </a:p>
        </p:txBody>
      </p:sp>
      <p:sp>
        <p:nvSpPr>
          <p:cNvPr name="TextBox 11" id="11"/>
          <p:cNvSpPr txBox="true"/>
          <p:nvPr/>
        </p:nvSpPr>
        <p:spPr>
          <a:xfrm rot="0">
            <a:off x="29252" y="6043193"/>
            <a:ext cx="3467055"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AUGUST</a:t>
            </a:r>
          </a:p>
        </p:txBody>
      </p:sp>
      <p:sp>
        <p:nvSpPr>
          <p:cNvPr name="Freeform 12" id="12"/>
          <p:cNvSpPr/>
          <p:nvPr/>
        </p:nvSpPr>
        <p:spPr>
          <a:xfrm flipH="false" flipV="false" rot="0">
            <a:off x="3759429"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4522661" y="5240576"/>
            <a:ext cx="501082" cy="5010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4D4"/>
            </a:solidFill>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3759429"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02</a:t>
            </a:r>
          </a:p>
        </p:txBody>
      </p:sp>
      <p:sp>
        <p:nvSpPr>
          <p:cNvPr name="Freeform 17" id="17"/>
          <p:cNvSpPr/>
          <p:nvPr/>
        </p:nvSpPr>
        <p:spPr>
          <a:xfrm flipH="false" flipV="false" rot="0">
            <a:off x="7170916" y="1892008"/>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7934147" y="5211935"/>
            <a:ext cx="501082" cy="5010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4D4"/>
            </a:soli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1" id="21"/>
          <p:cNvSpPr txBox="true"/>
          <p:nvPr/>
        </p:nvSpPr>
        <p:spPr>
          <a:xfrm rot="0">
            <a:off x="7170916" y="2310558"/>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03</a:t>
            </a:r>
          </a:p>
        </p:txBody>
      </p:sp>
      <p:sp>
        <p:nvSpPr>
          <p:cNvPr name="Freeform 22" id="22"/>
          <p:cNvSpPr/>
          <p:nvPr/>
        </p:nvSpPr>
        <p:spPr>
          <a:xfrm flipH="false" flipV="false" rot="0">
            <a:off x="10785275" y="1920649"/>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3" id="23"/>
          <p:cNvGrpSpPr/>
          <p:nvPr/>
        </p:nvGrpSpPr>
        <p:grpSpPr>
          <a:xfrm rot="0">
            <a:off x="11548506" y="5240576"/>
            <a:ext cx="501082" cy="50108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4D4"/>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26" id="26"/>
          <p:cNvSpPr txBox="true"/>
          <p:nvPr/>
        </p:nvSpPr>
        <p:spPr>
          <a:xfrm rot="0">
            <a:off x="10785275" y="2339199"/>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04</a:t>
            </a:r>
          </a:p>
        </p:txBody>
      </p:sp>
      <p:sp>
        <p:nvSpPr>
          <p:cNvPr name="TextBox 27" id="27"/>
          <p:cNvSpPr txBox="true"/>
          <p:nvPr/>
        </p:nvSpPr>
        <p:spPr>
          <a:xfrm rot="0">
            <a:off x="3170939" y="6537441"/>
            <a:ext cx="3204526" cy="158242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Deploying the previous group’s code, understanding it and converting their TCP to UDP</a:t>
            </a:r>
          </a:p>
        </p:txBody>
      </p:sp>
      <p:sp>
        <p:nvSpPr>
          <p:cNvPr name="TextBox 28" id="28"/>
          <p:cNvSpPr txBox="true"/>
          <p:nvPr/>
        </p:nvSpPr>
        <p:spPr>
          <a:xfrm rot="0">
            <a:off x="3381645" y="5941547"/>
            <a:ext cx="270983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SEPTEMBER</a:t>
            </a:r>
          </a:p>
        </p:txBody>
      </p:sp>
      <p:sp>
        <p:nvSpPr>
          <p:cNvPr name="TextBox 29" id="29"/>
          <p:cNvSpPr txBox="true"/>
          <p:nvPr/>
        </p:nvSpPr>
        <p:spPr>
          <a:xfrm rot="0">
            <a:off x="6582426" y="6508800"/>
            <a:ext cx="3204526" cy="1582425"/>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No response from previous group, scrapped the code and started to write the code from scratch</a:t>
            </a:r>
          </a:p>
        </p:txBody>
      </p:sp>
      <p:sp>
        <p:nvSpPr>
          <p:cNvPr name="TextBox 30" id="30"/>
          <p:cNvSpPr txBox="true"/>
          <p:nvPr/>
        </p:nvSpPr>
        <p:spPr>
          <a:xfrm rot="0">
            <a:off x="6793132" y="5912906"/>
            <a:ext cx="3222677"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OCTOBER MID</a:t>
            </a:r>
          </a:p>
        </p:txBody>
      </p:sp>
      <p:sp>
        <p:nvSpPr>
          <p:cNvPr name="TextBox 31" id="31"/>
          <p:cNvSpPr txBox="true"/>
          <p:nvPr/>
        </p:nvSpPr>
        <p:spPr>
          <a:xfrm rot="0">
            <a:off x="10339660" y="6538853"/>
            <a:ext cx="3204526" cy="1263222"/>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Frontend coded</a:t>
            </a:r>
          </a:p>
          <a:p>
            <a:pPr algn="ctr">
              <a:lnSpc>
                <a:spcPts val="2545"/>
              </a:lnSpc>
            </a:pPr>
            <a:r>
              <a:rPr lang="en-US" sz="1844" spc="180">
                <a:solidFill>
                  <a:srgbClr val="231F20"/>
                </a:solidFill>
                <a:latin typeface="DM Sans"/>
              </a:rPr>
              <a:t>UDP transfer code done</a:t>
            </a:r>
          </a:p>
          <a:p>
            <a:pPr algn="ctr">
              <a:lnSpc>
                <a:spcPts val="2545"/>
              </a:lnSpc>
            </a:pPr>
            <a:r>
              <a:rPr lang="en-US" sz="1844" spc="180">
                <a:solidFill>
                  <a:srgbClr val="231F20"/>
                </a:solidFill>
                <a:latin typeface="DM Sans"/>
              </a:rPr>
              <a:t>Integration of frontend with UDP code</a:t>
            </a:r>
          </a:p>
        </p:txBody>
      </p:sp>
      <p:sp>
        <p:nvSpPr>
          <p:cNvPr name="TextBox 32" id="32"/>
          <p:cNvSpPr txBox="true"/>
          <p:nvPr/>
        </p:nvSpPr>
        <p:spPr>
          <a:xfrm rot="0">
            <a:off x="10120585" y="5942960"/>
            <a:ext cx="394669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END OF OCTOBER</a:t>
            </a:r>
          </a:p>
        </p:txBody>
      </p:sp>
      <p:sp>
        <p:nvSpPr>
          <p:cNvPr name="Freeform 33" id="33"/>
          <p:cNvSpPr/>
          <p:nvPr/>
        </p:nvSpPr>
        <p:spPr>
          <a:xfrm flipH="false" flipV="false" rot="0">
            <a:off x="14655768" y="2022295"/>
            <a:ext cx="2027545" cy="3080525"/>
          </a:xfrm>
          <a:custGeom>
            <a:avLst/>
            <a:gdLst/>
            <a:ahLst/>
            <a:cxnLst/>
            <a:rect r="r" b="b" t="t" l="l"/>
            <a:pathLst>
              <a:path h="3080525" w="202754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4655768" y="2440845"/>
            <a:ext cx="2027545" cy="1121713"/>
          </a:xfrm>
          <a:prstGeom prst="rect">
            <a:avLst/>
          </a:prstGeom>
        </p:spPr>
        <p:txBody>
          <a:bodyPr anchor="t" rtlCol="false" tIns="0" lIns="0" bIns="0" rIns="0">
            <a:spAutoFit/>
          </a:bodyPr>
          <a:lstStyle/>
          <a:p>
            <a:pPr algn="ctr">
              <a:lnSpc>
                <a:spcPts val="9141"/>
              </a:lnSpc>
            </a:pPr>
            <a:r>
              <a:rPr lang="en-US" sz="6624" spc="649">
                <a:solidFill>
                  <a:srgbClr val="FFFBFB"/>
                </a:solidFill>
                <a:latin typeface="DM Sans Bold"/>
              </a:rPr>
              <a:t>05</a:t>
            </a:r>
          </a:p>
        </p:txBody>
      </p:sp>
      <p:sp>
        <p:nvSpPr>
          <p:cNvPr name="TextBox 35" id="35"/>
          <p:cNvSpPr txBox="true"/>
          <p:nvPr/>
        </p:nvSpPr>
        <p:spPr>
          <a:xfrm rot="0">
            <a:off x="14210153" y="6640499"/>
            <a:ext cx="3204526" cy="944020"/>
          </a:xfrm>
          <a:prstGeom prst="rect">
            <a:avLst/>
          </a:prstGeom>
        </p:spPr>
        <p:txBody>
          <a:bodyPr anchor="t" rtlCol="false" tIns="0" lIns="0" bIns="0" rIns="0">
            <a:spAutoFit/>
          </a:bodyPr>
          <a:lstStyle/>
          <a:p>
            <a:pPr algn="ctr">
              <a:lnSpc>
                <a:spcPts val="2545"/>
              </a:lnSpc>
            </a:pPr>
            <a:r>
              <a:rPr lang="en-US" sz="1844" spc="180">
                <a:solidFill>
                  <a:srgbClr val="231F20"/>
                </a:solidFill>
                <a:latin typeface="DM Sans"/>
              </a:rPr>
              <a:t>Further Optimizations and fullfillment of the requirements.</a:t>
            </a:r>
            <a:r>
              <a:rPr lang="en-US" sz="1844" spc="180">
                <a:solidFill>
                  <a:srgbClr val="231F20"/>
                </a:solidFill>
                <a:latin typeface="DM Sans"/>
              </a:rPr>
              <a:t> </a:t>
            </a:r>
          </a:p>
        </p:txBody>
      </p:sp>
      <p:sp>
        <p:nvSpPr>
          <p:cNvPr name="TextBox 36" id="36"/>
          <p:cNvSpPr txBox="true"/>
          <p:nvPr/>
        </p:nvSpPr>
        <p:spPr>
          <a:xfrm rot="0">
            <a:off x="13991078" y="6044606"/>
            <a:ext cx="3946693" cy="484899"/>
          </a:xfrm>
          <a:prstGeom prst="rect">
            <a:avLst/>
          </a:prstGeom>
        </p:spPr>
        <p:txBody>
          <a:bodyPr anchor="t" rtlCol="false" tIns="0" lIns="0" bIns="0" rIns="0">
            <a:spAutoFit/>
          </a:bodyPr>
          <a:lstStyle/>
          <a:p>
            <a:pPr algn="ctr">
              <a:lnSpc>
                <a:spcPts val="4073"/>
              </a:lnSpc>
            </a:pPr>
            <a:r>
              <a:rPr lang="en-US" sz="2951" spc="289">
                <a:solidFill>
                  <a:srgbClr val="231F20"/>
                </a:solidFill>
                <a:latin typeface="DM Sans Bold"/>
              </a:rPr>
              <a:t>NOVEMBER</a:t>
            </a:r>
          </a:p>
        </p:txBody>
      </p:sp>
      <p:grpSp>
        <p:nvGrpSpPr>
          <p:cNvPr name="Group 37" id="37"/>
          <p:cNvGrpSpPr/>
          <p:nvPr/>
        </p:nvGrpSpPr>
        <p:grpSpPr>
          <a:xfrm rot="0">
            <a:off x="15453818" y="5294597"/>
            <a:ext cx="501082" cy="50108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B4D4"/>
            </a:solidFill>
          </p:spPr>
        </p:sp>
        <p:sp>
          <p:nvSpPr>
            <p:cNvPr name="TextBox 39" id="3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40" id="40"/>
          <p:cNvSpPr txBox="true"/>
          <p:nvPr/>
        </p:nvSpPr>
        <p:spPr>
          <a:xfrm rot="0">
            <a:off x="5332653" y="57896"/>
            <a:ext cx="6466394" cy="1720315"/>
          </a:xfrm>
          <a:prstGeom prst="rect">
            <a:avLst/>
          </a:prstGeom>
        </p:spPr>
        <p:txBody>
          <a:bodyPr anchor="t" rtlCol="false" tIns="0" lIns="0" bIns="0" rIns="0">
            <a:spAutoFit/>
          </a:bodyPr>
          <a:lstStyle/>
          <a:p>
            <a:pPr algn="ctr">
              <a:lnSpc>
                <a:spcPts val="14396"/>
              </a:lnSpc>
              <a:spcBef>
                <a:spcPct val="0"/>
              </a:spcBef>
            </a:pPr>
            <a:r>
              <a:rPr lang="en-US" sz="9597" spc="479" u="sng">
                <a:solidFill>
                  <a:srgbClr val="004AAD"/>
                </a:solidFill>
                <a:latin typeface="Aileron Bold"/>
              </a:rPr>
              <a:t>TIMELINE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0301515" y="3719137"/>
            <a:ext cx="1475610" cy="665240"/>
          </a:xfrm>
          <a:custGeom>
            <a:avLst/>
            <a:gdLst/>
            <a:ahLst/>
            <a:cxnLst/>
            <a:rect r="r" b="b" t="t" l="l"/>
            <a:pathLst>
              <a:path h="665240" w="1475610">
                <a:moveTo>
                  <a:pt x="1475609" y="0"/>
                </a:moveTo>
                <a:lnTo>
                  <a:pt x="0" y="0"/>
                </a:lnTo>
                <a:lnTo>
                  <a:pt x="0" y="665240"/>
                </a:lnTo>
                <a:lnTo>
                  <a:pt x="1475609" y="665240"/>
                </a:lnTo>
                <a:lnTo>
                  <a:pt x="14756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57568" y="3976004"/>
            <a:ext cx="5585631" cy="1984374"/>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The code from the previous group was not well commented/documented which took lot of our time to understand it. The code gave some errors on deploying and we got no response from them regarding this.</a:t>
            </a:r>
          </a:p>
        </p:txBody>
      </p:sp>
      <p:sp>
        <p:nvSpPr>
          <p:cNvPr name="Freeform 4" id="4"/>
          <p:cNvSpPr/>
          <p:nvPr/>
        </p:nvSpPr>
        <p:spPr>
          <a:xfrm flipH="true" flipV="false" rot="0">
            <a:off x="1028700" y="4061729"/>
            <a:ext cx="1475610" cy="665240"/>
          </a:xfrm>
          <a:custGeom>
            <a:avLst/>
            <a:gdLst/>
            <a:ahLst/>
            <a:cxnLst/>
            <a:rect r="r" b="b" t="t" l="l"/>
            <a:pathLst>
              <a:path h="665240" w="1475610">
                <a:moveTo>
                  <a:pt x="1475610" y="0"/>
                </a:moveTo>
                <a:lnTo>
                  <a:pt x="0" y="0"/>
                </a:lnTo>
                <a:lnTo>
                  <a:pt x="0" y="665240"/>
                </a:lnTo>
                <a:lnTo>
                  <a:pt x="1475610" y="665240"/>
                </a:lnTo>
                <a:lnTo>
                  <a:pt x="14756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057568" y="6727825"/>
            <a:ext cx="5402865" cy="784224"/>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Understanding and coding UDP from scratch took considerable amount of time.</a:t>
            </a:r>
          </a:p>
        </p:txBody>
      </p:sp>
      <p:sp>
        <p:nvSpPr>
          <p:cNvPr name="Freeform 6" id="6"/>
          <p:cNvSpPr/>
          <p:nvPr/>
        </p:nvSpPr>
        <p:spPr>
          <a:xfrm flipH="true" flipV="false" rot="0">
            <a:off x="1028700" y="6813550"/>
            <a:ext cx="1475610" cy="665240"/>
          </a:xfrm>
          <a:custGeom>
            <a:avLst/>
            <a:gdLst/>
            <a:ahLst/>
            <a:cxnLst/>
            <a:rect r="r" b="b" t="t" l="l"/>
            <a:pathLst>
              <a:path h="665240" w="1475610">
                <a:moveTo>
                  <a:pt x="1475610" y="0"/>
                </a:moveTo>
                <a:lnTo>
                  <a:pt x="0" y="0"/>
                </a:lnTo>
                <a:lnTo>
                  <a:pt x="0" y="665240"/>
                </a:lnTo>
                <a:lnTo>
                  <a:pt x="1475610" y="665240"/>
                </a:lnTo>
                <a:lnTo>
                  <a:pt x="14756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057568" y="8209497"/>
            <a:ext cx="5402865" cy="784224"/>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Integration of Frontend with backend gave some errors on WSL.</a:t>
            </a:r>
          </a:p>
        </p:txBody>
      </p:sp>
      <p:sp>
        <p:nvSpPr>
          <p:cNvPr name="TextBox 8" id="8"/>
          <p:cNvSpPr txBox="true"/>
          <p:nvPr/>
        </p:nvSpPr>
        <p:spPr>
          <a:xfrm rot="0">
            <a:off x="1028700" y="1190625"/>
            <a:ext cx="8115300" cy="2352675"/>
          </a:xfrm>
          <a:prstGeom prst="rect">
            <a:avLst/>
          </a:prstGeom>
        </p:spPr>
        <p:txBody>
          <a:bodyPr anchor="t" rtlCol="false" tIns="0" lIns="0" bIns="0" rIns="0">
            <a:spAutoFit/>
          </a:bodyPr>
          <a:lstStyle/>
          <a:p>
            <a:pPr>
              <a:lnSpc>
                <a:spcPts val="9000"/>
              </a:lnSpc>
            </a:pPr>
            <a:r>
              <a:rPr lang="en-US" sz="9000">
                <a:solidFill>
                  <a:srgbClr val="004AAD"/>
                </a:solidFill>
                <a:latin typeface="Montserrat Classic Bold"/>
              </a:rPr>
              <a:t>CHALLENGES FACED</a:t>
            </a:r>
          </a:p>
        </p:txBody>
      </p:sp>
      <p:sp>
        <p:nvSpPr>
          <p:cNvPr name="Freeform 9" id="9"/>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0">
            <a:off x="1028700" y="8311852"/>
            <a:ext cx="1475610" cy="665240"/>
          </a:xfrm>
          <a:custGeom>
            <a:avLst/>
            <a:gdLst/>
            <a:ahLst/>
            <a:cxnLst/>
            <a:rect r="r" b="b" t="t" l="l"/>
            <a:pathLst>
              <a:path h="665240" w="1475610">
                <a:moveTo>
                  <a:pt x="1475610" y="0"/>
                </a:moveTo>
                <a:lnTo>
                  <a:pt x="0" y="0"/>
                </a:lnTo>
                <a:lnTo>
                  <a:pt x="0" y="665240"/>
                </a:lnTo>
                <a:lnTo>
                  <a:pt x="1475610" y="665240"/>
                </a:lnTo>
                <a:lnTo>
                  <a:pt x="14756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1982725" y="3657302"/>
            <a:ext cx="5585631" cy="1184274"/>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Figuring out the best valuefor the number of threads and other parameters to makke the packets flow in ease yet fast</a:t>
            </a:r>
          </a:p>
        </p:txBody>
      </p:sp>
      <p:sp>
        <p:nvSpPr>
          <p:cNvPr name="TextBox 12" id="12"/>
          <p:cNvSpPr txBox="true"/>
          <p:nvPr/>
        </p:nvSpPr>
        <p:spPr>
          <a:xfrm rot="0">
            <a:off x="11982725" y="6074381"/>
            <a:ext cx="5585631" cy="1184274"/>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Handling the condition in-case some of the packets were missing in the most optimal way</a:t>
            </a:r>
          </a:p>
        </p:txBody>
      </p:sp>
      <p:sp>
        <p:nvSpPr>
          <p:cNvPr name="Freeform 13" id="13"/>
          <p:cNvSpPr/>
          <p:nvPr/>
        </p:nvSpPr>
        <p:spPr>
          <a:xfrm flipH="true" flipV="false" rot="0">
            <a:off x="10301515" y="6160106"/>
            <a:ext cx="1475610" cy="665240"/>
          </a:xfrm>
          <a:custGeom>
            <a:avLst/>
            <a:gdLst/>
            <a:ahLst/>
            <a:cxnLst/>
            <a:rect r="r" b="b" t="t" l="l"/>
            <a:pathLst>
              <a:path h="665240" w="1475610">
                <a:moveTo>
                  <a:pt x="1475609" y="0"/>
                </a:moveTo>
                <a:lnTo>
                  <a:pt x="0" y="0"/>
                </a:lnTo>
                <a:lnTo>
                  <a:pt x="0" y="665240"/>
                </a:lnTo>
                <a:lnTo>
                  <a:pt x="1475609" y="665240"/>
                </a:lnTo>
                <a:lnTo>
                  <a:pt x="14756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2330383" y="8209497"/>
            <a:ext cx="5585631" cy="784224"/>
          </a:xfrm>
          <a:prstGeom prst="rect">
            <a:avLst/>
          </a:prstGeom>
        </p:spPr>
        <p:txBody>
          <a:bodyPr anchor="t" rtlCol="false" tIns="0" lIns="0" bIns="0" rIns="0">
            <a:spAutoFit/>
          </a:bodyPr>
          <a:lstStyle/>
          <a:p>
            <a:pPr>
              <a:lnSpc>
                <a:spcPts val="3200"/>
              </a:lnSpc>
            </a:pPr>
            <a:r>
              <a:rPr lang="en-US" sz="2000">
                <a:solidFill>
                  <a:srgbClr val="2E2E2E"/>
                </a:solidFill>
                <a:latin typeface="Montserrat Classic"/>
              </a:rPr>
              <a:t>Handling multiple senders and receivers at a time.</a:t>
            </a:r>
          </a:p>
        </p:txBody>
      </p:sp>
      <p:sp>
        <p:nvSpPr>
          <p:cNvPr name="Freeform 15" id="15"/>
          <p:cNvSpPr/>
          <p:nvPr/>
        </p:nvSpPr>
        <p:spPr>
          <a:xfrm flipH="true" flipV="false" rot="0">
            <a:off x="10301515" y="8295222"/>
            <a:ext cx="1475610" cy="665240"/>
          </a:xfrm>
          <a:custGeom>
            <a:avLst/>
            <a:gdLst/>
            <a:ahLst/>
            <a:cxnLst/>
            <a:rect r="r" b="b" t="t" l="l"/>
            <a:pathLst>
              <a:path h="665240" w="1475610">
                <a:moveTo>
                  <a:pt x="1475609" y="0"/>
                </a:moveTo>
                <a:lnTo>
                  <a:pt x="0" y="0"/>
                </a:lnTo>
                <a:lnTo>
                  <a:pt x="0" y="665241"/>
                </a:lnTo>
                <a:lnTo>
                  <a:pt x="1475609" y="665241"/>
                </a:lnTo>
                <a:lnTo>
                  <a:pt x="14756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3525861">
            <a:off x="8882325" y="-2460343"/>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6">
              <a:alphaModFix amt="35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DAF2KfSWXzg</dc:identifier>
  <dcterms:modified xsi:type="dcterms:W3CDTF">2011-08-01T06:04:30Z</dcterms:modified>
  <cp:revision>1</cp:revision>
  <dc:title>DFS-PPT</dc:title>
</cp:coreProperties>
</file>